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emf" ContentType="image/x-emf"/>
  <Default Extension="rels" ContentType="application/vnd.openxmlformats-package.relationships+xml"/>
  <Default Extension="bin" ContentType="application/vnd.openxmlformats-officedocument.oleObject"/>
  <Override PartName="/ppt/notesSlides/notesSlide85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85.xml" ContentType="application/vnd.openxmlformats-officedocument.presentationml.slide+xml"/>
  <Override PartName="/ppt/slides/slide83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81.xml" ContentType="application/vnd.openxmlformats-officedocument.presentationml.slide+xml"/>
  <Override PartName="/ppt/notesSlides/notesSlide74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notesSlides/notesSlide67.xml" ContentType="application/vnd.openxmlformats-officedocument.presentationml.notesSlide+xml"/>
  <Override PartName="/ppt/notesSlides/notesSlide4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68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74.xml" ContentType="application/vnd.openxmlformats-officedocument.presentationml.slide+xml"/>
  <Override PartName="/ppt/slides/slide55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notesSlides/notesSlide82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45.xml" ContentType="application/vnd.openxmlformats-officedocument.presentationml.slide+xml"/>
  <Override PartName="/ppt/slides/slide82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s/slide36.xml" ContentType="application/vnd.openxmlformats-officedocument.presentationml.slide+xml"/>
  <Override PartName="/ppt/notesSlides/notesSlide79.xml" ContentType="application/vnd.openxmlformats-officedocument.presentationml.notesSlide+xml"/>
  <Override PartName="/ppt/slides/slide62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23.xml" ContentType="application/vnd.openxmlformats-officedocument.presentationml.slide+xml"/>
  <Override PartName="/ppt/slides/slide84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21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57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67.xml" ContentType="application/vnd.openxmlformats-officedocument.presentationml.slide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6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80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76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notesSlides/notesSlide62.xml" ContentType="application/vnd.openxmlformats-officedocument.presentationml.notesSlide+xml"/>
  <Override PartName="/ppt/slides/slide24.xml" ContentType="application/vnd.openxmlformats-officedocument.presentationml.slide+xml"/>
  <Override PartName="/ppt/slides/slide73.xml" ContentType="application/vnd.openxmlformats-officedocument.presentationml.slide+xml"/>
  <Override PartName="/ppt/slides/slide78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84.xml" ContentType="application/vnd.openxmlformats-officedocument.presentationml.notes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notesSlides/notesSlide83.xml" ContentType="application/vnd.openxmlformats-officedocument.presentationml.notesSlide+xml"/>
  <Override PartName="/ppt/slides/slide16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60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slides/slide58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8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</p:sldIdLst>
  <p:sldSz cx="9144000" cy="5143500" type="screen16x9"/>
  <p:notesSz cx="9144000" cy="5143500"/>
  <p:defaultTextStyle>
    <a:defPPr>
      <a:defRPr lang="de-DE"/>
    </a:defPPr>
    <a:lvl1pPr marL="0" algn="l" defTabSz="685800">
      <a:defRPr sz="1350">
        <a:solidFill>
          <a:schemeClr val="tx1"/>
        </a:solidFill>
        <a:latin typeface="+mn-lt"/>
        <a:ea typeface="+mn-ea"/>
        <a:cs typeface="+mn-cs"/>
      </a:defRPr>
    </a:lvl1pPr>
    <a:lvl2pPr marL="342900" algn="l" defTabSz="685800">
      <a:defRPr sz="1350">
        <a:solidFill>
          <a:schemeClr val="tx1"/>
        </a:solidFill>
        <a:latin typeface="+mn-lt"/>
        <a:ea typeface="+mn-ea"/>
        <a:cs typeface="+mn-cs"/>
      </a:defRPr>
    </a:lvl2pPr>
    <a:lvl3pPr marL="685800" algn="l" defTabSz="685800">
      <a:defRPr sz="135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>
      <a:defRPr sz="135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>
      <a:defRPr sz="135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>
      <a:defRPr sz="135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>
      <a:defRPr sz="135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>
      <a:defRPr sz="135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>
      <a:defRPr sz="135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9D7B26C5-4107-4FEC-AEDC-1716B250A1EF}">
  <a:tblStyle styleId="{9D7B26C5-4107-4FEC-AEDC-1716B250A1EF}" styleName="Light Style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solidFill>
                <a:schemeClr val="dk1"/>
              </a:solidFill>
            </a:ln>
          </a:top>
          <a:bottom>
            <a:ln w="12700">
              <a:solidFill>
                <a:schemeClr val="dk1"/>
              </a:solidFill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  <a:fill>
          <a:solidFill>
            <a:schemeClr val="dk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>
          <a:top>
            <a:ln w="12700">
              <a:solidFill>
                <a:schemeClr val="dk1"/>
              </a:solidFill>
            </a:ln>
          </a:top>
        </a:tcBdr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dk1"/>
      </a:tcTxStyle>
      <a:tcStyle>
        <a:tcBdr>
          <a:bottom>
            <a:ln w="12700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Objects="1">
      <p:cViewPr varScale="1">
        <p:scale>
          <a:sx n="113" d="100"/>
          <a:sy n="113" d="100"/>
        </p:scale>
        <p:origin x="1512" y="-40"/>
      </p:cViewPr>
      <p:guideLst>
        <p:guide pos="2880"/>
        <p:guide pos="162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notesMaster" Target="notesMasters/notesMaster1.xml"/><Relationship Id="rId90" Type="http://schemas.openxmlformats.org/officeDocument/2006/relationships/presProps" Target="presProps.xml" /><Relationship Id="rId91" Type="http://schemas.openxmlformats.org/officeDocument/2006/relationships/tableStyles" Target="tableStyles.xml" /><Relationship Id="rId9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3" Type="http://schemas.openxmlformats.org/officeDocument/2006/relationships/hyperlink" Target="https://training.galaxyproject.org/training-material/topics/data-science/tutorials/python-basics/tutorial.html" TargetMode="Externa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 ?>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 ?>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 ?>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 ?>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 ?>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 ?>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 ?>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 ?>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 ?>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 ?>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 ?>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 ?>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 ?>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 ?>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 ?>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 ?>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 ?>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 ?>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 ?>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 ?>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 ?>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F3207D-D056-7816-E6BC-1762CAC62B65}" type="slidenum">
              <a:rPr/>
              <a:t>1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DAD4A6-DF0F-44F7-B527-1618D35D6566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&amp; Maike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&amp; Maike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52678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26366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&amp; Maike</a:t>
            </a:r>
            <a:endParaRPr/>
          </a:p>
        </p:txBody>
      </p:sp>
      <p:sp>
        <p:nvSpPr>
          <p:cNvPr id="21350748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&amp; Sebastian</a:t>
            </a:r>
            <a:endParaRPr/>
          </a:p>
          <a:p>
            <a:pPr>
              <a:defRPr/>
            </a:pPr>
            <a:r>
              <a:rPr u="sng">
                <a:solidFill>
                  <a:schemeClr val="hlink"/>
                </a:solidFill>
                <a:hlinkClick r:id="rId3" tooltip="https://training.galaxyproject.org/training-material/topics/data-science/tutorials/python-basics/tutorial.html"/>
              </a:rPr>
              <a:t>https://training.galaxyproject.org/training-material/topics/data-science/tutorials/python-basics/tutorial.html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40939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55551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12209855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2488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17488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3727020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00323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90160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19395238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4238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44906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2983759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F7062F-FAB5-6273-F2E8-F82708C6FA10}" type="slidenum">
              <a:rPr/>
              <a:t>20</a:t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F7062F-FAB5-6273-F2E8-F82708C6FA10}" type="slidenum">
              <a:rPr/>
              <a:t>21</a:t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F7062F-FAB5-6273-F2E8-F82708C6FA10}" type="slidenum">
              <a:rPr/>
              <a:t>22</a:t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F7062F-FAB5-6273-F2E8-F82708C6FA10}" type="slidenum">
              <a:rPr/>
              <a:t>23</a:t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F7062F-FAB5-6273-F2E8-F82708C6FA10}" type="slidenum">
              <a:rPr/>
              <a:t>24</a:t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F7062F-FAB5-6273-F2E8-F82708C6FA10}" type="slidenum">
              <a:rPr/>
              <a:t>25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F7062F-FAB5-6273-F2E8-F82708C6FA10}" type="slidenum">
              <a:rPr/>
              <a:t>26</a:t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5866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734775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Brings me to a very important part of software development</a:t>
            </a:r>
            <a:endParaRPr/>
          </a:p>
        </p:txBody>
      </p:sp>
      <p:sp>
        <p:nvSpPr>
          <p:cNvPr id="7857873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DEEE48-57F2-3B13-0EB4-B91C710A2464}" type="slidenum">
              <a:rPr/>
              <a:t>29</a:t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57659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15264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4543525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&amp; Maike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&amp; Maike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E5E6BA-2EA2-C59A-6D1E-C6B2851F074F}" type="slidenum">
              <a:rPr/>
              <a:t>33</a:t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F7695A-8BC7-31CE-CF17-97B713E0FEDA}" type="slidenum">
              <a:rPr/>
              <a:t>34</a:t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FC80C0F-9ABB-3E25-3E73-F60EFE0BB2EF}" type="slidenum">
              <a:rPr/>
              <a:t>35</a:t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20137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167835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19522571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68783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982762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Oops an error! Transition to try-catch</a:t>
            </a:r>
            <a:endParaRPr/>
          </a:p>
        </p:txBody>
      </p:sp>
      <p:sp>
        <p:nvSpPr>
          <p:cNvPr id="8759568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61941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99424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15286312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55504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52388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6440875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05794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84120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Querstion: What will </a:t>
            </a:r>
            <a:r>
              <a:rPr lang="de-DE"/>
              <a:t>be printed when iterating a dict</a:t>
            </a:r>
            <a:r>
              <a:rPr/>
              <a:t>?</a:t>
            </a:r>
            <a:endParaRPr/>
          </a:p>
        </p:txBody>
      </p:sp>
      <p:sp>
        <p:nvSpPr>
          <p:cNvPr id="19166106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05794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84120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Querstion: What will </a:t>
            </a:r>
            <a:r>
              <a:rPr lang="de-DE"/>
              <a:t>be printed when iterating a dict</a:t>
            </a:r>
            <a:r>
              <a:rPr/>
              <a:t>?</a:t>
            </a:r>
            <a:endParaRPr/>
          </a:p>
        </p:txBody>
      </p:sp>
      <p:sp>
        <p:nvSpPr>
          <p:cNvPr id="19166106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ED7FD5-C8C5-3AA9-9FF9-4EF7791E6D36}" type="slidenum">
              <a:rPr/>
              <a:t>42</a:t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Übergang zu Pandas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Übergang zu Pandas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Übergang zu Pandas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Übergang zu Pandas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Übergang zu Pandas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Übergang zu Pandas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Übergang zu Pandas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6E80E3-A02A-EEB6-F272-183E7E81D79A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Übergang zu Pandas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Übergang zu Pandas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Übergang zu Pandas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Übergang zu Pandas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42801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80271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17129645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9FE0FD-442B-686B-3B8A-340DD93D614E}" type="slidenum">
              <a:rPr/>
              <a:t>56</a:t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7524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28628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6736442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br>
              <a:rPr/>
            </a:br>
            <a:r>
              <a:rPr/>
              <a:t>(k-NN, random forest; MICE imputation wie macht man das in Python)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32489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769089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br>
              <a:rPr/>
            </a:br>
            <a:r>
              <a:rPr/>
              <a:t>(k-NN, random forest; MICE imputation wie macht man das in Python)</a:t>
            </a:r>
            <a:endParaRPr/>
          </a:p>
        </p:txBody>
      </p:sp>
      <p:sp>
        <p:nvSpPr>
          <p:cNvPr id="22002002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&amp; Maike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752C334-E240-A0B8-1CAF-4D20C9CD4845}" type="slidenum">
              <a:rPr/>
              <a:t>61</a:t>
            </a:fld>
            <a:endParaRPr/>
          </a:p>
        </p:txBody>
      </p:sp>
    </p:spTree>
  </p:cSld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93120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99539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</a:t>
            </a:r>
            <a:endParaRPr/>
          </a:p>
        </p:txBody>
      </p:sp>
      <p:sp>
        <p:nvSpPr>
          <p:cNvPr id="5523005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93120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99539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</a:t>
            </a:r>
            <a:endParaRPr/>
          </a:p>
        </p:txBody>
      </p:sp>
      <p:sp>
        <p:nvSpPr>
          <p:cNvPr id="5523005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93120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99539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</a:t>
            </a:r>
            <a:endParaRPr/>
          </a:p>
        </p:txBody>
      </p:sp>
      <p:sp>
        <p:nvSpPr>
          <p:cNvPr id="5523005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38B955-DC2A-BE99-F380-D15C0AA938CF}" type="slidenum">
              <a:rPr/>
              <a:t>65</a:t>
            </a:fld>
            <a:endParaRPr/>
          </a:p>
        </p:txBody>
      </p:sp>
    </p:spTree>
  </p:cSld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080145-1D1E-2628-9ED5-77BEA452051B}" type="slidenum">
              <a:rPr/>
              <a:t>66</a:t>
            </a:fld>
            <a:endParaRPr/>
          </a:p>
        </p:txBody>
      </p:sp>
    </p:spTree>
  </p:cSld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5CB5A6-BD97-53E8-C242-8A4267CAF9BE}" type="slidenum">
              <a:rPr/>
              <a:t>67</a:t>
            </a:fld>
            <a:endParaRPr/>
          </a:p>
        </p:txBody>
      </p:sp>
    </p:spTree>
  </p:cSld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61823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03591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18338209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04030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58347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3365894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F7062F-FAB5-6273-F2E8-F82708C6FA10}" type="slidenum">
              <a:rPr/>
              <a:t>7</a:t>
            </a:fld>
            <a:endParaRPr/>
          </a:p>
        </p:txBody>
      </p:sp>
    </p:spTree>
  </p:cSld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79709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85108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Maike</a:t>
            </a:r>
            <a:endParaRPr/>
          </a:p>
        </p:txBody>
      </p:sp>
      <p:sp>
        <p:nvSpPr>
          <p:cNvPr id="17385685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50677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74275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13792793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50677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74275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13792793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50677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74275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13792793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50677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74275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13792793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C6F99AA-22DE-FD08-ED25-8209E6A8DBD0}" type="slidenum">
              <a:rPr/>
              <a:t>75</a:t>
            </a:fld>
            <a:endParaRPr/>
          </a:p>
        </p:txBody>
      </p:sp>
    </p:spTree>
  </p:cSld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E3C53AB-A5F8-F8E7-8ADF-59970F4764F0}" type="slidenum">
              <a:rPr/>
              <a:t>76</a:t>
            </a:fld>
            <a:endParaRPr/>
          </a:p>
        </p:txBody>
      </p:sp>
    </p:spTree>
  </p:cSld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DDD1B1-D6AB-952C-5139-3F4D95067415}" type="slidenum">
              <a:rPr/>
              <a:t>77</a:t>
            </a:fld>
            <a:endParaRPr/>
          </a:p>
        </p:txBody>
      </p:sp>
    </p:spTree>
  </p:cSld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FE67C8E-309D-5E39-6654-C381DA92A429}" type="slidenum">
              <a:rPr/>
              <a:t>78</a:t>
            </a:fld>
            <a:endParaRPr/>
          </a:p>
        </p:txBody>
      </p:sp>
    </p:spTree>
  </p:cSld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0364B4-324B-6B84-16FB-DB91630245A4}" type="slidenum">
              <a:rPr/>
              <a:t>79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&amp; </a:t>
            </a:r>
            <a:r>
              <a:rPr/>
              <a:t>Maike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385AECA-1AE6-4620-BF02-9FE985BCD718}" type="slidenum">
              <a:rPr/>
              <a:t>80</a:t>
            </a:fld>
            <a:endParaRPr/>
          </a:p>
        </p:txBody>
      </p:sp>
    </p:spTree>
  </p:cSld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9F71EF-B713-874D-A086-629A3BE314F3}" type="slidenum">
              <a:rPr/>
              <a:t>81</a:t>
            </a:fld>
            <a:endParaRPr/>
          </a:p>
        </p:txBody>
      </p:sp>
    </p:spTree>
  </p:cSld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080E81-F3B5-ADD7-3D39-5F78E80D150B}" type="slidenum">
              <a:rPr/>
              <a:t>82</a:t>
            </a:fld>
            <a:endParaRPr/>
          </a:p>
        </p:txBody>
      </p:sp>
    </p:spTree>
  </p:cSld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60D392A-59F0-32F8-49C7-4BEC95852F8E}" type="slidenum">
              <a:rPr/>
              <a:t>83</a:t>
            </a:fld>
            <a:endParaRPr/>
          </a:p>
        </p:txBody>
      </p:sp>
    </p:spTree>
  </p:cSld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01390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02704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9137512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01390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02704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</a:t>
            </a:r>
            <a:endParaRPr/>
          </a:p>
        </p:txBody>
      </p:sp>
      <p:sp>
        <p:nvSpPr>
          <p:cNvPr id="9137512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Dirk &amp; </a:t>
            </a:r>
            <a:r>
              <a:rPr/>
              <a:t>Maike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emf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68000" y="4230000"/>
            <a:ext cx="7560000" cy="324000"/>
          </a:xfrm>
        </p:spPr>
        <p:txBody>
          <a:bodyPr/>
          <a:lstStyle>
            <a:lvl1pPr marL="0" indent="0" algn="l">
              <a:lnSpc>
                <a:spcPts val="2400"/>
              </a:lnSpc>
              <a:spcAft>
                <a:spcPts val="0"/>
              </a:spcAft>
              <a:buFont typeface="Arial"/>
              <a:buNone/>
              <a:defRPr sz="1500" b="0">
                <a:solidFill>
                  <a:schemeClr val="bg2"/>
                </a:solidFill>
              </a:defRPr>
            </a:lvl1pPr>
            <a:lvl2pPr marL="0" indent="0" algn="l">
              <a:lnSpc>
                <a:spcPts val="2400"/>
              </a:lnSpc>
              <a:spcAft>
                <a:spcPts val="0"/>
              </a:spcAft>
              <a:buFont typeface="Arial"/>
              <a:buNone/>
              <a:defRPr sz="1500" b="0">
                <a:solidFill>
                  <a:schemeClr val="bg2"/>
                </a:solidFill>
              </a:defRPr>
            </a:lvl2pPr>
            <a:lvl3pPr marL="0" indent="0" algn="l">
              <a:lnSpc>
                <a:spcPts val="2400"/>
              </a:lnSpc>
              <a:spcAft>
                <a:spcPts val="0"/>
              </a:spcAft>
              <a:buFont typeface="Arial"/>
              <a:buNone/>
              <a:defRPr sz="1500" b="0">
                <a:solidFill>
                  <a:schemeClr val="bg2"/>
                </a:solidFill>
              </a:defRPr>
            </a:lvl3pPr>
            <a:lvl4pPr marL="0" indent="0" algn="l">
              <a:lnSpc>
                <a:spcPts val="2400"/>
              </a:lnSpc>
              <a:spcAft>
                <a:spcPts val="0"/>
              </a:spcAft>
              <a:buFont typeface="Arial"/>
              <a:buNone/>
              <a:defRPr sz="1500" b="0">
                <a:solidFill>
                  <a:schemeClr val="bg2"/>
                </a:solidFill>
              </a:defRPr>
            </a:lvl4pPr>
            <a:lvl5pPr marL="0" indent="0" algn="l">
              <a:lnSpc>
                <a:spcPts val="2400"/>
              </a:lnSpc>
              <a:spcAft>
                <a:spcPts val="0"/>
              </a:spcAft>
              <a:buFont typeface="Arial"/>
              <a:buNone/>
              <a:defRPr sz="1500" b="0">
                <a:solidFill>
                  <a:schemeClr val="bg2"/>
                </a:solidFill>
              </a:defRPr>
            </a:lvl5pPr>
            <a:lvl6pPr marL="0" indent="0" algn="l">
              <a:lnSpc>
                <a:spcPts val="2400"/>
              </a:lnSpc>
              <a:spcAft>
                <a:spcPts val="0"/>
              </a:spcAft>
              <a:buFont typeface="Arial"/>
              <a:buNone/>
              <a:defRPr sz="1500" b="0">
                <a:solidFill>
                  <a:schemeClr val="bg2"/>
                </a:solidFill>
              </a:defRPr>
            </a:lvl6pPr>
            <a:lvl7pPr marL="0" indent="0" algn="l">
              <a:lnSpc>
                <a:spcPts val="2400"/>
              </a:lnSpc>
              <a:spcAft>
                <a:spcPts val="0"/>
              </a:spcAft>
              <a:buFont typeface="Arial"/>
              <a:buNone/>
              <a:defRPr sz="1500" b="0">
                <a:solidFill>
                  <a:schemeClr val="bg2"/>
                </a:solidFill>
              </a:defRPr>
            </a:lvl7pPr>
            <a:lvl8pPr marL="0" indent="0" algn="l">
              <a:lnSpc>
                <a:spcPts val="2400"/>
              </a:lnSpc>
              <a:spcAft>
                <a:spcPts val="0"/>
              </a:spcAft>
              <a:buFont typeface="Arial"/>
              <a:buNone/>
              <a:defRPr sz="1500" b="0">
                <a:solidFill>
                  <a:schemeClr val="bg2"/>
                </a:solidFill>
              </a:defRPr>
            </a:lvl8pPr>
            <a:lvl9pPr marL="0" indent="0" algn="l">
              <a:lnSpc>
                <a:spcPts val="2400"/>
              </a:lnSpc>
              <a:spcAft>
                <a:spcPts val="0"/>
              </a:spcAft>
              <a:buFont typeface="Arial"/>
              <a:buNone/>
              <a:defRPr sz="1500" b="0">
                <a:solidFill>
                  <a:schemeClr val="bg2"/>
                </a:solidFill>
              </a:defRPr>
            </a:lvl9pPr>
          </a:lstStyle>
          <a:p>
            <a:pPr lvl="0">
              <a:defRPr/>
            </a:pPr>
            <a:r>
              <a:rPr lang="de-DE"/>
              <a:t>Untertitel</a:t>
            </a:r>
            <a:endParaRPr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 bwMode="auto">
          <a:xfrm>
            <a:off x="468000" y="4680000"/>
            <a:ext cx="7560000" cy="144000"/>
          </a:xfrm>
        </p:spPr>
        <p:txBody>
          <a:bodyPr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468000" y="3499200"/>
            <a:ext cx="2505600" cy="173898"/>
          </a:xfrm>
          <a:prstGeom prst="rect">
            <a:avLst/>
          </a:prstGeom>
        </p:spPr>
      </p:pic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 bwMode="auto">
          <a:xfrm>
            <a:off x="-1" y="-1"/>
            <a:ext cx="8182800" cy="3186000"/>
          </a:xfrm>
          <a:custGeom>
            <a:avLst/>
            <a:gdLst>
              <a:gd name="connsiteX0" fmla="*/ 0 w 8182800"/>
              <a:gd name="connsiteY0" fmla="*/ 0 h 3186000"/>
              <a:gd name="connsiteX1" fmla="*/ 8182800 w 8182800"/>
              <a:gd name="connsiteY1" fmla="*/ 0 h 3186000"/>
              <a:gd name="connsiteX2" fmla="*/ 8182800 w 8182800"/>
              <a:gd name="connsiteY2" fmla="*/ 1 h 3186000"/>
              <a:gd name="connsiteX3" fmla="*/ 7225201 w 8182800"/>
              <a:gd name="connsiteY3" fmla="*/ 1 h 3186000"/>
              <a:gd name="connsiteX4" fmla="*/ 7225201 w 8182800"/>
              <a:gd name="connsiteY4" fmla="*/ 1440001 h 3186000"/>
              <a:gd name="connsiteX5" fmla="*/ 8182800 w 8182800"/>
              <a:gd name="connsiteY5" fmla="*/ 1440001 h 3186000"/>
              <a:gd name="connsiteX6" fmla="*/ 8182800 w 8182800"/>
              <a:gd name="connsiteY6" fmla="*/ 3186000 h 3186000"/>
              <a:gd name="connsiteX7" fmla="*/ 0 w 8182800"/>
              <a:gd name="connsiteY7" fmla="*/ 3186000 h 31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800" h="3186000" fill="norm" stroke="1" extrusionOk="0">
                <a:moveTo>
                  <a:pt x="0" y="0"/>
                </a:moveTo>
                <a:lnTo>
                  <a:pt x="8182800" y="0"/>
                </a:lnTo>
                <a:lnTo>
                  <a:pt x="8182800" y="1"/>
                </a:lnTo>
                <a:lnTo>
                  <a:pt x="7225201" y="1"/>
                </a:lnTo>
                <a:lnTo>
                  <a:pt x="7225201" y="1440001"/>
                </a:lnTo>
                <a:lnTo>
                  <a:pt x="8182800" y="1440001"/>
                </a:lnTo>
                <a:lnTo>
                  <a:pt x="8182800" y="3186000"/>
                </a:lnTo>
                <a:lnTo>
                  <a:pt x="0" y="3186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225200" y="0"/>
            <a:ext cx="1440362" cy="1440000"/>
          </a:xfrm>
          <a:prstGeom prst="rect">
            <a:avLst/>
          </a:prstGeom>
        </p:spPr>
      </p:pic>
      <p:sp>
        <p:nvSpPr>
          <p:cNvPr id="23" name="Titel 22"/>
          <p:cNvSpPr>
            <a:spLocks noGrp="1"/>
          </p:cNvSpPr>
          <p:nvPr>
            <p:ph type="title"/>
          </p:nvPr>
        </p:nvSpPr>
        <p:spPr bwMode="auto">
          <a:xfrm>
            <a:off x="468000" y="3895200"/>
            <a:ext cx="3527936" cy="324000"/>
          </a:xfrm>
        </p:spPr>
        <p:txBody>
          <a:bodyPr/>
          <a:lstStyle>
            <a:lvl1pPr>
              <a:lnSpc>
                <a:spcPts val="2500"/>
              </a:lnSpc>
              <a:defRPr cap="all"/>
            </a:lvl1pPr>
          </a:lstStyle>
          <a:p>
            <a:pPr lvl="0">
              <a:defRPr/>
            </a:pPr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 hasCustomPrompt="1"/>
          </p:nvPr>
        </p:nvSpPr>
        <p:spPr bwMode="auto">
          <a:xfrm>
            <a:off x="5677199" y="3895200"/>
            <a:ext cx="2505600" cy="324000"/>
          </a:xfrm>
        </p:spPr>
        <p:txBody>
          <a:bodyPr anchor="ctr" anchorCtr="0"/>
          <a:lstStyle>
            <a:lvl1pPr algn="ctr">
              <a:defRPr sz="1050"/>
            </a:lvl1pPr>
          </a:lstStyle>
          <a:p>
            <a:pPr>
              <a:defRPr/>
            </a:pPr>
            <a:r>
              <a:rPr lang="de-DE"/>
              <a:t>Logo auf Platzhalter ziehen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eadline / Text /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KAPITEL | CHART-HEADLINE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468000" y="918000"/>
            <a:ext cx="3240000" cy="3366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de-DE"/>
              <a:t>Subline auf erster Ebene // für weitere Ebenen &gt;&gt; Menü &gt; Start &gt; Absatz &gt; Listenebene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&lt;#&gt;</a:t>
            </a:fld>
            <a:r>
              <a:rPr lang="de-DE"/>
              <a:t> </a:t>
            </a:r>
            <a:endParaRPr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4104000" y="954000"/>
            <a:ext cx="4536000" cy="3024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eadline / Text / Bild inkl. Bildunterzei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KAPITEL | CHART-HEADLINE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468000" y="918000"/>
            <a:ext cx="4104000" cy="3366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de-DE"/>
              <a:t>Subline auf erster Ebene // für weitere Ebenen &gt;&gt; Menü &gt; Start &gt; Absatz &gt; Listenebene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&lt;#&gt;</a:t>
            </a:fld>
            <a:r>
              <a:rPr lang="de-DE"/>
              <a:t> </a:t>
            </a:r>
            <a:endParaRPr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4680000" y="954000"/>
            <a:ext cx="3960000" cy="2646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680000" y="3708000"/>
            <a:ext cx="3960000" cy="576000"/>
          </a:xfr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>
              <a:defRPr/>
            </a:pPr>
            <a:r>
              <a:rPr lang="de-DE"/>
              <a:t>Bildunterzeile // für weitere Ebenen (Text)  &gt;&gt; Menü &gt; Start &gt; Absatz &gt; Listenebene erhöhen </a:t>
            </a:r>
            <a:endParaRPr/>
          </a:p>
          <a:p>
            <a:pPr lvl="0">
              <a:defRPr/>
            </a:pPr>
            <a:endParaRPr lang="de-DE"/>
          </a:p>
          <a:p>
            <a:pPr lvl="1">
              <a:defRPr/>
            </a:pPr>
            <a:r>
              <a:rPr lang="de-DE"/>
              <a:t>Zweite Ebene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eadline / Bild inkl. Bildunterzeile /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KAPITEL | CHART-HEADLINE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5220000" y="918000"/>
            <a:ext cx="3420000" cy="3366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de-DE"/>
              <a:t>Subline auf erster Ebene // für weitere Ebenen &gt;&gt; Menü &gt; Start &gt; Absatz &gt; Listenebene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&lt;#&gt;</a:t>
            </a:fld>
            <a:r>
              <a:rPr lang="de-DE"/>
              <a:t> </a:t>
            </a:r>
            <a:endParaRPr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468000" y="954000"/>
            <a:ext cx="3960000" cy="2646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68000" y="3708000"/>
            <a:ext cx="3960000" cy="576000"/>
          </a:xfr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>
              <a:defRPr/>
            </a:pPr>
            <a:r>
              <a:rPr lang="de-DE"/>
              <a:t>Bildunterzeile // für weitere Ebenen (Text)  &gt;&gt; Menü &gt; Start &gt; Absatz &gt; Listenebene erhöhen </a:t>
            </a:r>
            <a:endParaRPr/>
          </a:p>
          <a:p>
            <a:pPr lvl="0">
              <a:defRPr/>
            </a:pPr>
            <a:endParaRPr lang="de-DE"/>
          </a:p>
          <a:p>
            <a:pPr lvl="1">
              <a:defRPr/>
            </a:pPr>
            <a:r>
              <a:rPr lang="de-DE"/>
              <a:t>Zweite Ebene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eadline / Text / 2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KAPITEL | CHART-HEADLINE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468000" y="918000"/>
            <a:ext cx="5400000" cy="3366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de-DE"/>
              <a:t>Subline auf erster Ebene // für weitere Ebenen &gt;&gt; Menü &gt; Start &gt; Absatz &gt; Listenebene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&lt;#&gt;</a:t>
            </a:fld>
            <a:r>
              <a:rPr lang="de-DE"/>
              <a:t> </a:t>
            </a:r>
            <a:endParaRPr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6480000" y="954000"/>
            <a:ext cx="2160000" cy="1440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4"/>
          </p:nvPr>
        </p:nvSpPr>
        <p:spPr bwMode="auto">
          <a:xfrm>
            <a:off x="6480000" y="2628000"/>
            <a:ext cx="2160000" cy="1440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Headline / 2 Bilder /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KAPITEL | CHART-HEADLINE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3240000" y="918000"/>
            <a:ext cx="5400000" cy="3366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de-DE"/>
              <a:t>Subline auf erster Ebene // für weitere Ebenen &gt;&gt; Menü &gt; Start &gt; Absatz &gt; Listenebene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&lt;#&gt;</a:t>
            </a:fld>
            <a:r>
              <a:rPr lang="de-DE"/>
              <a:t> </a:t>
            </a:r>
            <a:endParaRPr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 bwMode="auto">
          <a:xfrm>
            <a:off x="468000" y="954000"/>
            <a:ext cx="2160000" cy="1440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4"/>
          </p:nvPr>
        </p:nvSpPr>
        <p:spPr bwMode="auto">
          <a:xfrm>
            <a:off x="468000" y="2628000"/>
            <a:ext cx="2160000" cy="1440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Nur Headl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HEADLINE EINFÜGEN</a:t>
            </a:r>
            <a:endParaRPr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&lt;#&gt;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&lt;#&gt;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KAPITEL HERVORHEBUNG MIT VIEL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auto">
          <a:xfrm>
            <a:off x="0" y="0"/>
            <a:ext cx="9144000" cy="51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468000" y="756000"/>
            <a:ext cx="8172000" cy="720000"/>
          </a:xfrm>
        </p:spPr>
        <p:txBody>
          <a:bodyPr/>
          <a:lstStyle>
            <a:lvl1pPr>
              <a:lnSpc>
                <a:spcPts val="57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Kapitel</a:t>
            </a:r>
            <a:endParaRPr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68000" y="1476441"/>
            <a:ext cx="8172000" cy="1439863"/>
          </a:xfrm>
        </p:spPr>
        <p:txBody>
          <a:bodyPr/>
          <a:lstStyle>
            <a:lvl1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1pPr>
            <a:lvl2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2pPr>
            <a:lvl3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3pPr>
            <a:lvl4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4pPr>
            <a:lvl5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5pPr>
            <a:lvl6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6pPr>
            <a:lvl7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7pPr>
            <a:lvl8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8pPr>
            <a:lvl9pPr>
              <a:lnSpc>
                <a:spcPts val="5700"/>
              </a:lnSpc>
              <a:defRPr sz="4800" b="1">
                <a:solidFill>
                  <a:schemeClr val="bg1"/>
                </a:solidFill>
              </a:defRPr>
            </a:lvl9pPr>
          </a:lstStyle>
          <a:p>
            <a:pPr lvl="0">
              <a:defRPr/>
            </a:pPr>
            <a:r>
              <a:rPr lang="de-DE"/>
              <a:t>Hervorhebung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KAPITEL HERVORHEBUNG MIT VIEL INHALT.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auto">
          <a:xfrm>
            <a:off x="0" y="0"/>
            <a:ext cx="9144000" cy="51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/>
            <a:noAutofit/>
          </a:bodyPr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468000" y="828000"/>
            <a:ext cx="8172000" cy="540000"/>
          </a:xfrm>
        </p:spPr>
        <p:txBody>
          <a:bodyPr/>
          <a:lstStyle>
            <a:lvl1pPr>
              <a:lnSpc>
                <a:spcPts val="4400"/>
              </a:lnSpc>
              <a:defRPr sz="3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Kapitel</a:t>
            </a:r>
            <a:endParaRPr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68000" y="1367998"/>
            <a:ext cx="8172000" cy="2916000"/>
          </a:xfrm>
        </p:spPr>
        <p:txBody>
          <a:bodyPr/>
          <a:lstStyle>
            <a:lvl1pPr>
              <a:lnSpc>
                <a:spcPts val="4400"/>
              </a:lnSpc>
              <a:spcAft>
                <a:spcPts val="0"/>
              </a:spcAft>
              <a:defRPr sz="3600" b="0">
                <a:solidFill>
                  <a:schemeClr val="bg1"/>
                </a:solidFill>
              </a:defRPr>
            </a:lvl1pPr>
            <a:lvl2pPr>
              <a:lnSpc>
                <a:spcPts val="4400"/>
              </a:lnSpc>
              <a:defRPr sz="3600" b="0">
                <a:solidFill>
                  <a:schemeClr val="bg1"/>
                </a:solidFill>
              </a:defRPr>
            </a:lvl2pPr>
            <a:lvl3pPr>
              <a:lnSpc>
                <a:spcPts val="4400"/>
              </a:lnSpc>
              <a:defRPr sz="3600" b="0">
                <a:solidFill>
                  <a:schemeClr val="bg1"/>
                </a:solidFill>
              </a:defRPr>
            </a:lvl3pPr>
            <a:lvl4pPr>
              <a:lnSpc>
                <a:spcPts val="4400"/>
              </a:lnSpc>
              <a:defRPr sz="3600" b="0">
                <a:solidFill>
                  <a:schemeClr val="bg1"/>
                </a:solidFill>
              </a:defRPr>
            </a:lvl4pPr>
            <a:lvl5pPr>
              <a:lnSpc>
                <a:spcPts val="4400"/>
              </a:lnSpc>
              <a:defRPr sz="3600" b="0">
                <a:solidFill>
                  <a:schemeClr val="bg1"/>
                </a:solidFill>
              </a:defRPr>
            </a:lvl5pPr>
            <a:lvl6pPr>
              <a:lnSpc>
                <a:spcPts val="4400"/>
              </a:lnSpc>
              <a:defRPr sz="3600" b="0">
                <a:solidFill>
                  <a:schemeClr val="bg1"/>
                </a:solidFill>
              </a:defRPr>
            </a:lvl6pPr>
            <a:lvl7pPr>
              <a:lnSpc>
                <a:spcPts val="4400"/>
              </a:lnSpc>
              <a:defRPr sz="3600" b="0">
                <a:solidFill>
                  <a:schemeClr val="bg1"/>
                </a:solidFill>
              </a:defRPr>
            </a:lvl7pPr>
            <a:lvl8pPr>
              <a:lnSpc>
                <a:spcPts val="4400"/>
              </a:lnSpc>
              <a:defRPr sz="3600" b="0">
                <a:solidFill>
                  <a:schemeClr val="bg1"/>
                </a:solidFill>
              </a:defRPr>
            </a:lvl8pPr>
            <a:lvl9pPr>
              <a:lnSpc>
                <a:spcPts val="4400"/>
              </a:lnSpc>
              <a:defRPr sz="3600" b="0">
                <a:solidFill>
                  <a:schemeClr val="bg1"/>
                </a:solidFill>
              </a:defRPr>
            </a:lvl9pPr>
          </a:lstStyle>
          <a:p>
            <a:pPr lvl="0">
              <a:defRPr/>
            </a:pPr>
            <a:r>
              <a:rPr lang="de-DE"/>
              <a:t>Hervorhebung</a:t>
            </a:r>
            <a:endParaRPr/>
          </a:p>
          <a:p>
            <a:pPr lvl="1"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Headline //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KAPITEL | CHART-HEADLINE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lvl="0">
              <a:defRPr/>
            </a:pPr>
            <a:r>
              <a:rPr lang="de-DE"/>
              <a:t>Subline auf erster Ebene // für weitere Ebenen &gt;&gt; Menü &gt; Start &gt; Absatz &gt; Listenebene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85</a:t>
            </a:fld>
            <a:r>
              <a:rPr lang="de-DE"/>
              <a:t> </a:t>
            </a:r>
            <a:endParaRPr/>
          </a:p>
        </p:txBody>
      </p:sp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2"/>
          <a:stretch/>
        </p:blipFill>
        <p:spPr bwMode="auto">
          <a:xfrm>
            <a:off x="5796136" y="4717784"/>
            <a:ext cx="1080120" cy="28443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Headline // Tabel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KAPITEL | CHART-HEADLINE</a:t>
            </a:r>
            <a:endParaRPr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&lt;#&gt;</a:t>
            </a:fld>
            <a:r>
              <a:rPr lang="de-DE"/>
              <a:t> </a:t>
            </a:r>
            <a:endParaRPr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3"/>
          </p:nvPr>
        </p:nvSpPr>
        <p:spPr bwMode="auto">
          <a:xfrm>
            <a:off x="468000" y="918000"/>
            <a:ext cx="8172000" cy="3366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table</a:t>
            </a:r>
            <a:endParaRPr lang="de-DE"/>
          </a:p>
        </p:txBody>
      </p:sp>
      <p:grpSp>
        <p:nvGrpSpPr>
          <p:cNvPr id="6" name="Regieanweisungen"/>
          <p:cNvGrpSpPr/>
          <p:nvPr userDrawn="1"/>
        </p:nvGrpSpPr>
        <p:grpSpPr bwMode="auto">
          <a:xfrm>
            <a:off x="-2628800" y="-468000"/>
            <a:ext cx="14833648" cy="6083999"/>
            <a:chOff x="-2628800" y="-468000"/>
            <a:chExt cx="14833648" cy="6083999"/>
          </a:xfrm>
        </p:grpSpPr>
        <p:sp>
          <p:nvSpPr>
            <p:cNvPr id="16" name="Listenebenen"/>
            <p:cNvSpPr txBox="1"/>
            <p:nvPr userDrawn="1"/>
          </p:nvSpPr>
          <p:spPr bwMode="auto">
            <a:xfrm rot="10800000" flipH="1" flipV="1">
              <a:off x="-2628800" y="1368000"/>
              <a:ext cx="2520800" cy="152778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0595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>
                  <a:solidFill>
                    <a:schemeClr val="tx1"/>
                  </a:solidFill>
                  <a:latin typeface="Arial"/>
                </a:rPr>
                <a:t>Einfärbung einer Spalte/Zeile: </a:t>
              </a:r>
              <a:br>
                <a:rPr lang="de-DE" sz="1200" b="0">
                  <a:solidFill>
                    <a:schemeClr val="tx1"/>
                  </a:solidFill>
                  <a:latin typeface="Arial"/>
                </a:rPr>
              </a:br>
              <a:r>
                <a:rPr lang="de-DE" sz="1200" b="1">
                  <a:solidFill>
                    <a:schemeClr val="tx1"/>
                  </a:solidFill>
                  <a:latin typeface="Arial"/>
                </a:rPr>
                <a:t>Markieren der Spalte/Zeile:</a:t>
              </a:r>
              <a:endParaRPr/>
            </a:p>
            <a:p>
              <a:pPr marL="0" marR="0" lvl="0" indent="0" algn="r" defTabSz="90595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1">
                  <a:solidFill>
                    <a:schemeClr val="tx1"/>
                  </a:solidFill>
                  <a:latin typeface="Arial"/>
                </a:rPr>
                <a:t> Entwurf / Tabellentools &gt; Schattierung &gt;</a:t>
              </a:r>
              <a:endParaRPr/>
            </a:p>
            <a:p>
              <a:pPr marL="0" marR="0" lvl="0" indent="0" algn="r" defTabSz="90595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200" b="1">
                <a:solidFill>
                  <a:schemeClr val="tx1"/>
                </a:solidFill>
                <a:latin typeface="Arial"/>
              </a:endParaRPr>
            </a:p>
            <a:p>
              <a:pPr marL="0" marR="0" lvl="0" indent="0" algn="r" defTabSz="90595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1">
                  <a:solidFill>
                    <a:schemeClr val="tx1"/>
                  </a:solidFill>
                  <a:latin typeface="Arial"/>
                </a:rPr>
                <a:t>Die gewünschte Farbe aus den Designfarben auswählen</a:t>
              </a:r>
              <a:endParaRPr/>
            </a:p>
          </p:txBody>
        </p:sp>
        <p:sp>
          <p:nvSpPr>
            <p:cNvPr id="10" name="Zurücksetzen"/>
            <p:cNvSpPr txBox="1"/>
            <p:nvPr userDrawn="1"/>
          </p:nvSpPr>
          <p:spPr bwMode="auto">
            <a:xfrm rot="10800000" flipH="1" flipV="1">
              <a:off x="9252000" y="648000"/>
              <a:ext cx="1944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Arial"/>
                </a:rPr>
                <a:t>Folie in Ursprungsform 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Arial"/>
                </a:rPr>
                <a:t>bringen über Menü: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1">
                  <a:solidFill>
                    <a:schemeClr val="tx1"/>
                  </a:solidFill>
                  <a:latin typeface="Arial"/>
                </a:rPr>
                <a:t>Start &gt; Folien &gt; Zurücksetzen</a:t>
              </a:r>
              <a:endParaRPr/>
            </a:p>
          </p:txBody>
        </p:sp>
        <p:sp>
          <p:nvSpPr>
            <p:cNvPr id="11" name="Hilfslinien"/>
            <p:cNvSpPr txBox="1"/>
            <p:nvPr userDrawn="1"/>
          </p:nvSpPr>
          <p:spPr bwMode="auto">
            <a:xfrm rot="10800000" flipH="1" flipV="1">
              <a:off x="431801" y="-468000"/>
              <a:ext cx="82804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33419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Löschen einer Spalte/Zeile: </a:t>
              </a: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Markieren der Spalte/Zeile: Layout &gt; Löschen &gt; Spalte bzw. Zeile löschen</a:t>
              </a:r>
              <a:endParaRPr/>
            </a:p>
          </p:txBody>
        </p:sp>
        <p:sp>
          <p:nvSpPr>
            <p:cNvPr id="12" name="Fußzeile"/>
            <p:cNvSpPr txBox="1"/>
            <p:nvPr userDrawn="1"/>
          </p:nvSpPr>
          <p:spPr bwMode="auto">
            <a:xfrm rot="10800000" flipH="1" flipV="1">
              <a:off x="431799" y="5255998"/>
              <a:ext cx="8280400" cy="36000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33419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>
                  <a:solidFill>
                    <a:schemeClr val="tx1"/>
                  </a:solidFill>
                  <a:latin typeface="Arial"/>
                </a:rPr>
                <a:t>Fußzeile anpassen: </a:t>
              </a:r>
              <a:r>
                <a:rPr lang="de-DE" sz="1200" b="1">
                  <a:solidFill>
                    <a:schemeClr val="tx1"/>
                  </a:solidFill>
                  <a:latin typeface="Arial"/>
                </a:rPr>
                <a:t>Einfügen &gt; Text &gt; Kopf- und Fußzeile</a:t>
              </a:r>
              <a:endParaRPr/>
            </a:p>
          </p:txBody>
        </p:sp>
        <p:sp>
          <p:nvSpPr>
            <p:cNvPr id="13" name="Layoutwechsel"/>
            <p:cNvSpPr txBox="1"/>
            <p:nvPr userDrawn="1"/>
          </p:nvSpPr>
          <p:spPr bwMode="auto">
            <a:xfrm rot="10800000" flipH="1" flipV="1">
              <a:off x="9252000" y="2283786"/>
              <a:ext cx="2952848" cy="10440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Arial"/>
                </a:rPr>
                <a:t>Einfügen einer Spalte/Zeile: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1">
                  <a:solidFill>
                    <a:schemeClr val="tx1"/>
                  </a:solidFill>
                  <a:latin typeface="Arial"/>
                </a:rPr>
                <a:t>Markieren der Spalte/Zeile neben der eine weitere eingefügt werden soll: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1">
                  <a:solidFill>
                    <a:schemeClr val="tx1"/>
                  </a:solidFill>
                  <a:latin typeface="Arial"/>
                </a:rPr>
                <a:t>Layout &gt; Hier die gewünschte Einfügeoption auswählen</a:t>
              </a:r>
              <a:endParaRPr/>
            </a:p>
          </p:txBody>
        </p:sp>
      </p:grpSp>
      <p:cxnSp>
        <p:nvCxnSpPr>
          <p:cNvPr id="19" name="Gerader Verbinder 18"/>
          <p:cNvCxnSpPr>
            <a:cxnSpLocks/>
          </p:cNvCxnSpPr>
          <p:nvPr userDrawn="1"/>
        </p:nvCxnSpPr>
        <p:spPr bwMode="auto">
          <a:xfrm>
            <a:off x="0" y="4485600"/>
            <a:ext cx="9144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/>
          <a:srcRect l="0" t="0" r="0" b="4513"/>
          <a:stretch/>
        </p:blipFill>
        <p:spPr bwMode="auto">
          <a:xfrm>
            <a:off x="9252000" y="3327773"/>
            <a:ext cx="2067213" cy="86415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308000" y="4679640"/>
            <a:ext cx="1512000" cy="288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7020000" y="4525197"/>
            <a:ext cx="904957" cy="529200"/>
          </a:xfrm>
          <a:prstGeom prst="rect">
            <a:avLst/>
          </a:prstGeom>
        </p:spPr>
      </p:pic>
      <p:pic>
        <p:nvPicPr>
          <p:cNvPr id="7" name="Picture 4" descr="deNBI German Network for Bioinformatics Infrastructure GCBN ..."/>
          <p:cNvPicPr>
            <a:picLocks noChangeAspect="1" noChangeArrowheads="1"/>
          </p:cNvPicPr>
          <p:nvPr userDrawn="1"/>
        </p:nvPicPr>
        <p:blipFill>
          <a:blip r:embed="rId5"/>
          <a:srcRect l="6353" t="24098" r="5986" b="32218"/>
          <a:stretch/>
        </p:blipFill>
        <p:spPr bwMode="auto">
          <a:xfrm>
            <a:off x="5650243" y="4599703"/>
            <a:ext cx="1333253" cy="41259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Bild vollfläch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ChangeAspect="1" noGrp="1"/>
          </p:cNvSpPr>
          <p:nvPr>
            <p:ph type="pic" sz="quarter" idx="10" hasCustomPrompt="1"/>
          </p:nvPr>
        </p:nvSpPr>
        <p:spPr bwMode="auto">
          <a:xfrm>
            <a:off x="0" y="0"/>
            <a:ext cx="9144000" cy="5148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de-DE"/>
              <a:t>Vollbild durch klicken einfügen.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 klei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ChangeAspect="1" noGrp="1"/>
          </p:cNvSpPr>
          <p:nvPr>
            <p:ph type="pic" sz="quarter" idx="10"/>
          </p:nvPr>
        </p:nvSpPr>
        <p:spPr bwMode="auto">
          <a:xfrm>
            <a:off x="2052000" y="468000"/>
            <a:ext cx="5040000" cy="3366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&lt;#&gt;</a:t>
            </a:fld>
            <a:r>
              <a:rPr lang="de-DE"/>
              <a:t> </a:t>
            </a:r>
            <a:endParaRPr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51998" y="3952800"/>
            <a:ext cx="5040000" cy="324000"/>
          </a:xfr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>
              <a:defRPr/>
            </a:pPr>
            <a:r>
              <a:rPr lang="de-DE"/>
              <a:t>Bildunterzeile // für weitere Ebenen (Text)  &gt;&gt; Menü &gt; Start &gt; Absatz &gt; Listenebene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 Bil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 bwMode="auto">
          <a:xfrm>
            <a:off x="468000" y="468000"/>
            <a:ext cx="3960000" cy="2646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&lt;#&gt;</a:t>
            </a:fld>
            <a:r>
              <a:rPr lang="de-DE"/>
              <a:t> </a:t>
            </a:r>
            <a:endParaRPr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68000" y="3240000"/>
            <a:ext cx="3960000" cy="1044000"/>
          </a:xfr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>
              <a:defRPr/>
            </a:pPr>
            <a:r>
              <a:rPr lang="de-DE"/>
              <a:t>Bildunterzeile Bildunterzeile // für weitere Ebenen (Text)  &gt;&gt; Menü &gt; Start &gt; Absatz &gt; Listenebene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5"/>
          </p:nvPr>
        </p:nvSpPr>
        <p:spPr bwMode="auto">
          <a:xfrm>
            <a:off x="4680000" y="468000"/>
            <a:ext cx="3960000" cy="2646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680000" y="3240000"/>
            <a:ext cx="3960000" cy="1044000"/>
          </a:xfr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>
              <a:defRPr/>
            </a:pPr>
            <a:r>
              <a:rPr lang="de-DE"/>
              <a:t>Bildunterzeile Bildunterzeile // für weitere Ebenen (Text)  &gt;&gt; Menü &gt; Start &gt; Absatz &gt; Listenebene erhöhen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2 Bilder inkl. Headli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 bwMode="auto">
          <a:xfrm>
            <a:off x="468000" y="954000"/>
            <a:ext cx="3960000" cy="2646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&lt;#&gt;</a:t>
            </a:fld>
            <a:r>
              <a:rPr lang="de-DE"/>
              <a:t> </a:t>
            </a:r>
            <a:endParaRPr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68000" y="3708000"/>
            <a:ext cx="3960000" cy="576000"/>
          </a:xfr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>
              <a:defRPr/>
            </a:pPr>
            <a:r>
              <a:rPr lang="de-DE"/>
              <a:t>Bildunterzeile // für weitere Ebenen (Text)  &gt;&gt; Menü &gt; Start &gt; Absatz &gt; Listenebene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5"/>
          </p:nvPr>
        </p:nvSpPr>
        <p:spPr bwMode="auto">
          <a:xfrm>
            <a:off x="4680000" y="954000"/>
            <a:ext cx="3960000" cy="2646000"/>
          </a:xfrm>
        </p:spPr>
        <p:txBody>
          <a:bodyPr anchor="ctr"/>
          <a:lstStyle>
            <a:lvl1pPr algn="ctr">
              <a:defRPr/>
            </a:lvl1pPr>
          </a:lstStyle>
          <a:p>
            <a:pPr>
              <a:defRPr/>
            </a:pPr>
            <a:r>
              <a:rPr lang="en-GB"/>
              <a:t>Click icon to add picture</a:t>
            </a:r>
            <a:endParaRPr lang="de-DE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680000" y="3708000"/>
            <a:ext cx="3960000" cy="576000"/>
          </a:xfrm>
        </p:spPr>
        <p:txBody>
          <a:bodyPr/>
          <a:lstStyle>
            <a:lvl1pPr>
              <a:lnSpc>
                <a:spcPts val="1200"/>
              </a:lnSpc>
              <a:spcAft>
                <a:spcPts val="0"/>
              </a:spcAft>
              <a:defRPr sz="900"/>
            </a:lvl1pPr>
            <a:lvl2pPr>
              <a:lnSpc>
                <a:spcPts val="1200"/>
              </a:lnSpc>
              <a:spcAft>
                <a:spcPts val="0"/>
              </a:spcAft>
              <a:defRPr sz="900"/>
            </a:lvl2pPr>
            <a:lvl3pPr>
              <a:lnSpc>
                <a:spcPts val="1200"/>
              </a:lnSpc>
              <a:spcAft>
                <a:spcPts val="0"/>
              </a:spcAft>
              <a:defRPr sz="900"/>
            </a:lvl3pPr>
            <a:lvl4pPr>
              <a:lnSpc>
                <a:spcPts val="1200"/>
              </a:lnSpc>
              <a:spcAft>
                <a:spcPts val="0"/>
              </a:spcAft>
              <a:defRPr sz="900"/>
            </a:lvl4pPr>
            <a:lvl5pPr>
              <a:lnSpc>
                <a:spcPts val="1200"/>
              </a:lnSpc>
              <a:spcAft>
                <a:spcPts val="0"/>
              </a:spcAft>
              <a:defRPr sz="900"/>
            </a:lvl5pPr>
            <a:lvl6pPr>
              <a:lnSpc>
                <a:spcPts val="1200"/>
              </a:lnSpc>
              <a:spcAft>
                <a:spcPts val="0"/>
              </a:spcAft>
              <a:defRPr sz="900"/>
            </a:lvl6pPr>
            <a:lvl7pPr>
              <a:lnSpc>
                <a:spcPts val="1200"/>
              </a:lnSpc>
              <a:spcAft>
                <a:spcPts val="0"/>
              </a:spcAft>
              <a:defRPr sz="900"/>
            </a:lvl7pPr>
            <a:lvl8pPr>
              <a:lnSpc>
                <a:spcPts val="1200"/>
              </a:lnSpc>
              <a:spcAft>
                <a:spcPts val="0"/>
              </a:spcAft>
              <a:defRPr sz="900"/>
            </a:lvl8pPr>
            <a:lvl9pPr>
              <a:lnSpc>
                <a:spcPts val="1200"/>
              </a:lnSpc>
              <a:spcAft>
                <a:spcPts val="0"/>
              </a:spcAft>
              <a:defRPr sz="900"/>
            </a:lvl9pPr>
          </a:lstStyle>
          <a:p>
            <a:pPr lvl="0">
              <a:defRPr/>
            </a:pPr>
            <a:r>
              <a:rPr lang="de-DE"/>
              <a:t>Bildunterzeile // für weitere Ebenen (Text)  &gt;&gt; Menü &gt; Start &gt; Absatz &gt; Listenebene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KAPITEL | CHART-HEADLINE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20" Type="http://schemas.openxmlformats.org/officeDocument/2006/relationships/image" Target="../media/image3.emf"/><Relationship Id="rId21" Type="http://schemas.openxmlformats.org/officeDocument/2006/relationships/image" Target="../media/image4.png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auto">
          <a:xfrm>
            <a:off x="468000" y="396000"/>
            <a:ext cx="7560000" cy="4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defRPr/>
            </a:pPr>
            <a:r>
              <a:rPr lang="de-DE"/>
              <a:t>KAPITEL | CHART-HEADLINE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 bwMode="auto">
          <a:xfrm>
            <a:off x="468000" y="918000"/>
            <a:ext cx="7560000" cy="336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>
              <a:defRPr/>
            </a:pPr>
            <a:r>
              <a:rPr lang="de-DE"/>
              <a:t>Subline auf erster Ebene // für weitere Ebenen (Text und Aufzählungen &gt;&gt; Menü &gt; Start &gt; Absatz &gt; Listenebene erhöhen 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 bwMode="auto">
          <a:xfrm>
            <a:off x="360000" y="5524114"/>
            <a:ext cx="4284008" cy="1799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/>
              <a:buNone/>
              <a:defRPr sz="90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9pPr>
          </a:lstStyle>
          <a:p>
            <a:pPr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 bwMode="auto">
          <a:xfrm>
            <a:off x="720000" y="4752000"/>
            <a:ext cx="6300000" cy="108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/>
              <a:buNone/>
              <a:defRPr sz="90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9pPr>
          </a:lstStyle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324000" y="4752000"/>
            <a:ext cx="252000" cy="108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/>
              <a:buNone/>
              <a:defRPr sz="90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>
                <a:latin typeface="+mn-lt"/>
              </a:defRPr>
            </a:lvl9pPr>
          </a:lstStyle>
          <a:p>
            <a:pPr>
              <a:defRPr/>
            </a:pPr>
            <a:fld id="{6C8FC03C-C266-4645-ABC5-645062898383}" type="slidenum">
              <a:rPr lang="de-DE"/>
              <a:t>85</a:t>
            </a:fld>
            <a:r>
              <a:rPr lang="de-DE"/>
              <a:t> </a:t>
            </a:r>
            <a:endParaRPr/>
          </a:p>
        </p:txBody>
      </p:sp>
      <p:grpSp>
        <p:nvGrpSpPr>
          <p:cNvPr id="31" name="Regieanweisungen"/>
          <p:cNvGrpSpPr/>
          <p:nvPr userDrawn="1"/>
        </p:nvGrpSpPr>
        <p:grpSpPr bwMode="auto">
          <a:xfrm>
            <a:off x="-2088000" y="-468000"/>
            <a:ext cx="13284000" cy="6083999"/>
            <a:chOff x="-2088000" y="-468000"/>
            <a:chExt cx="13284000" cy="6083999"/>
          </a:xfrm>
        </p:grpSpPr>
        <p:grpSp>
          <p:nvGrpSpPr>
            <p:cNvPr id="29" name="Listenebenen"/>
            <p:cNvGrpSpPr/>
            <p:nvPr userDrawn="1"/>
          </p:nvGrpSpPr>
          <p:grpSpPr bwMode="auto">
            <a:xfrm>
              <a:off x="-2088000" y="1368000"/>
              <a:ext cx="1980000" cy="2319874"/>
              <a:chOff x="-2088000" y="1368000"/>
              <a:chExt cx="1980000" cy="2319874"/>
            </a:xfrm>
          </p:grpSpPr>
          <p:sp>
            <p:nvSpPr>
              <p:cNvPr id="12" name="Text // Listenebene erhöhen"/>
              <p:cNvSpPr txBox="1"/>
              <p:nvPr userDrawn="1"/>
            </p:nvSpPr>
            <p:spPr bwMode="auto">
              <a:xfrm>
                <a:off x="-2016000" y="2787874"/>
                <a:ext cx="936000" cy="39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90595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1">
                    <a:solidFill>
                      <a:schemeClr val="tx1"/>
                    </a:solidFill>
                    <a:latin typeface="Arial"/>
                  </a:rPr>
                  <a:t>Listenebene</a:t>
                </a:r>
                <a:endParaRPr/>
              </a:p>
              <a:p>
                <a:pPr marL="0" marR="0" lvl="0" indent="0" algn="r" defTabSz="90595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1">
                    <a:solidFill>
                      <a:schemeClr val="tx1"/>
                    </a:solidFill>
                    <a:latin typeface="Arial"/>
                  </a:rPr>
                  <a:t>erhöhen</a:t>
                </a:r>
                <a:endParaRPr/>
              </a:p>
            </p:txBody>
          </p:sp>
          <p:sp>
            <p:nvSpPr>
              <p:cNvPr id="13" name="Text // Listenebene verringern"/>
              <p:cNvSpPr txBox="1"/>
              <p:nvPr userDrawn="1"/>
            </p:nvSpPr>
            <p:spPr bwMode="auto">
              <a:xfrm>
                <a:off x="-2016000" y="3291874"/>
                <a:ext cx="936000" cy="396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90595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1">
                    <a:solidFill>
                      <a:schemeClr val="tx1"/>
                    </a:solidFill>
                    <a:latin typeface="Arial"/>
                  </a:rPr>
                  <a:t>Listenebene</a:t>
                </a:r>
                <a:endParaRPr/>
              </a:p>
              <a:p>
                <a:pPr marL="0" marR="0" lvl="0" indent="0" algn="r" defTabSz="90595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1">
                    <a:solidFill>
                      <a:schemeClr val="tx1"/>
                    </a:solidFill>
                    <a:latin typeface="Arial"/>
                  </a:rPr>
                  <a:t>verringern</a:t>
                </a:r>
                <a:endParaRPr/>
              </a:p>
            </p:txBody>
          </p:sp>
          <p:sp>
            <p:nvSpPr>
              <p:cNvPr id="25" name="Listenebenen"/>
              <p:cNvSpPr txBox="1"/>
              <p:nvPr userDrawn="1"/>
            </p:nvSpPr>
            <p:spPr bwMode="auto">
              <a:xfrm rot="10800000" flipH="1" flipV="1">
                <a:off x="-2088000" y="1368000"/>
                <a:ext cx="1980000" cy="8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39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>
                  <a:defRPr sz="2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0595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0">
                    <a:solidFill>
                      <a:schemeClr val="tx1"/>
                    </a:solidFill>
                    <a:latin typeface="Arial"/>
                  </a:rPr>
                  <a:t>Listen erstellen</a:t>
                </a:r>
                <a:endParaRPr/>
              </a:p>
              <a:p>
                <a:pPr marL="0" marR="0" lvl="0" indent="0" algn="r" defTabSz="90595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0">
                    <a:solidFill>
                      <a:schemeClr val="tx1"/>
                    </a:solidFill>
                    <a:latin typeface="Arial"/>
                  </a:rPr>
                  <a:t>Wechseln Sie die Textebene</a:t>
                </a:r>
                <a:endParaRPr/>
              </a:p>
              <a:p>
                <a:pPr marL="0" marR="0" lvl="0" indent="0" algn="r" defTabSz="90595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de-DE" sz="1200" b="0">
                    <a:solidFill>
                      <a:schemeClr val="tx1"/>
                    </a:solidFill>
                    <a:latin typeface="Arial"/>
                  </a:rPr>
                  <a:t>im Menü über: </a:t>
                </a:r>
                <a:br>
                  <a:rPr lang="de-DE" sz="1200" b="0">
                    <a:solidFill>
                      <a:schemeClr val="tx1"/>
                    </a:solidFill>
                    <a:latin typeface="Arial"/>
                  </a:rPr>
                </a:br>
                <a:r>
                  <a:rPr lang="de-DE" sz="1200" b="1">
                    <a:solidFill>
                      <a:schemeClr val="tx1"/>
                    </a:solidFill>
                    <a:latin typeface="Arial"/>
                  </a:rPr>
                  <a:t>Start &gt; Absatz &gt; Listenebene erhöhen/verringern</a:t>
                </a:r>
                <a:endParaRPr/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 userDrawn="1"/>
            </p:nvPicPr>
            <p:blipFill>
              <a:blip r:embed="rId18"/>
              <a:stretch/>
            </p:blipFill>
            <p:spPr bwMode="auto">
              <a:xfrm>
                <a:off x="-963360" y="3291874"/>
                <a:ext cx="855360" cy="396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 userDrawn="1"/>
            </p:nvPicPr>
            <p:blipFill>
              <a:blip r:embed="rId19"/>
              <a:stretch/>
            </p:blipFill>
            <p:spPr bwMode="auto">
              <a:xfrm>
                <a:off x="-963360" y="2787874"/>
                <a:ext cx="855360" cy="396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 userDrawn="1"/>
          </p:nvSpPr>
          <p:spPr bwMode="auto">
            <a:xfrm rot="10800000" flipH="1" flipV="1">
              <a:off x="9252000" y="648000"/>
              <a:ext cx="1944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Arial"/>
                </a:rPr>
                <a:t>Folie in Ursprungsform 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Arial"/>
                </a:rPr>
                <a:t>bringen über Menü:</a:t>
              </a:r>
              <a:endParaRPr/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1">
                  <a:solidFill>
                    <a:schemeClr val="tx1"/>
                  </a:solidFill>
                  <a:latin typeface="Arial"/>
                </a:rPr>
                <a:t>Start &gt; Folien &gt; Zurücksetzen</a:t>
              </a:r>
              <a:endParaRPr/>
            </a:p>
          </p:txBody>
        </p:sp>
        <p:sp>
          <p:nvSpPr>
            <p:cNvPr id="15" name="Hilfslinien"/>
            <p:cNvSpPr txBox="1"/>
            <p:nvPr userDrawn="1"/>
          </p:nvSpPr>
          <p:spPr bwMode="auto">
            <a:xfrm rot="10800000" flipH="1" flipV="1">
              <a:off x="431801" y="-468000"/>
              <a:ext cx="82804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33419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Hilfslinien anzeigen über Menü: </a:t>
              </a:r>
              <a:r>
                <a:rPr lang="de-DE" sz="1200" b="1" i="0" u="none" strike="noStrike" cap="none" spc="0">
                  <a:ln>
                    <a:noFill/>
                  </a:ln>
                  <a:solidFill>
                    <a:schemeClr val="tx1"/>
                  </a:solidFill>
                  <a:latin typeface="Arial"/>
                  <a:ea typeface="Arial"/>
                  <a:cs typeface="Arial"/>
                </a:rPr>
                <a:t>Ansicht &gt; Anzeigen &gt; Haken bei Führungslinien setzen</a:t>
              </a:r>
              <a:endParaRPr/>
            </a:p>
          </p:txBody>
        </p:sp>
        <p:sp>
          <p:nvSpPr>
            <p:cNvPr id="16" name="Fußzeile"/>
            <p:cNvSpPr txBox="1"/>
            <p:nvPr userDrawn="1"/>
          </p:nvSpPr>
          <p:spPr bwMode="auto">
            <a:xfrm rot="10800000" flipH="1" flipV="1">
              <a:off x="431799" y="5255998"/>
              <a:ext cx="8280400" cy="36000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33419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0">
                  <a:solidFill>
                    <a:schemeClr val="tx1"/>
                  </a:solidFill>
                  <a:latin typeface="Arial"/>
                </a:rPr>
                <a:t>Fußzeile anpassen: </a:t>
              </a:r>
              <a:r>
                <a:rPr lang="de-DE" sz="1200" b="1">
                  <a:solidFill>
                    <a:schemeClr val="tx1"/>
                  </a:solidFill>
                  <a:latin typeface="Arial"/>
                </a:rPr>
                <a:t>Einfügen &gt; Text &gt; Kopf- und Fußzeile</a:t>
              </a:r>
              <a:endParaRPr/>
            </a:p>
          </p:txBody>
        </p:sp>
        <p:sp>
          <p:nvSpPr>
            <p:cNvPr id="30" name="Layoutwechsel"/>
            <p:cNvSpPr txBox="1"/>
            <p:nvPr userDrawn="1"/>
          </p:nvSpPr>
          <p:spPr bwMode="auto">
            <a:xfrm rot="10800000" flipH="1" flipV="1">
              <a:off x="9252000" y="2283786"/>
              <a:ext cx="1944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39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>
                <a:defRPr sz="2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200" b="0">
                  <a:solidFill>
                    <a:schemeClr val="tx1"/>
                  </a:solidFill>
                  <a:latin typeface="Arial"/>
                </a:rPr>
                <a:t>Wechsel des Folienlayouts </a:t>
              </a:r>
              <a:br>
                <a:rPr lang="de-DE" sz="1200" b="0">
                  <a:solidFill>
                    <a:schemeClr val="tx1"/>
                  </a:solidFill>
                  <a:latin typeface="Arial"/>
                </a:rPr>
              </a:br>
              <a:r>
                <a:rPr lang="de-DE" sz="1200" b="0">
                  <a:solidFill>
                    <a:schemeClr val="tx1"/>
                  </a:solidFill>
                  <a:latin typeface="Arial"/>
                </a:rPr>
                <a:t>im Menü über:</a:t>
              </a:r>
              <a:endParaRPr/>
            </a:p>
            <a:p>
              <a:pPr marL="0" marR="0" lvl="0" indent="0" algn="l" defTabSz="90595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200" b="1">
                  <a:solidFill>
                    <a:schemeClr val="tx1"/>
                  </a:solidFill>
                  <a:latin typeface="Arial"/>
                </a:rPr>
                <a:t>Start &gt; Folien &gt; Layout</a:t>
              </a:r>
              <a:endParaRPr/>
            </a:p>
          </p:txBody>
        </p:sp>
      </p:grpSp>
      <p:cxnSp>
        <p:nvCxnSpPr>
          <p:cNvPr id="17" name="Gerader Verbinder 16"/>
          <p:cNvCxnSpPr>
            <a:cxnSpLocks/>
          </p:cNvCxnSpPr>
          <p:nvPr userDrawn="1"/>
        </p:nvCxnSpPr>
        <p:spPr bwMode="auto">
          <a:xfrm>
            <a:off x="0" y="4485600"/>
            <a:ext cx="9144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0"/>
          <a:stretch/>
        </p:blipFill>
        <p:spPr bwMode="auto">
          <a:xfrm>
            <a:off x="7308000" y="4679640"/>
            <a:ext cx="1512000" cy="288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1"/>
          <a:stretch/>
        </p:blipFill>
        <p:spPr bwMode="auto">
          <a:xfrm>
            <a:off x="6872274" y="4584551"/>
            <a:ext cx="1159755" cy="456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2"/>
          <a:stretch/>
        </p:blipFill>
        <p:spPr bwMode="auto">
          <a:xfrm>
            <a:off x="5796136" y="4717784"/>
            <a:ext cx="1080120" cy="284432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1" hdr="0" sldNum="1"/>
  <p:txStyles>
    <p:titleStyle>
      <a:lvl1pPr marL="0" indent="0" algn="l" defTabSz="685800">
        <a:lnSpc>
          <a:spcPct val="100000"/>
        </a:lnSpc>
        <a:spcBef>
          <a:spcPts val="0"/>
        </a:spcBef>
        <a:buFont typeface="Arial"/>
        <a:buNone/>
        <a:defRPr sz="2700" b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>
        <a:lnSpc>
          <a:spcPts val="1800"/>
        </a:lnSpc>
        <a:spcBef>
          <a:spcPts val="0"/>
        </a:spcBef>
        <a:spcAft>
          <a:spcPts val="1200"/>
        </a:spcAft>
        <a:buSzPct val="75000"/>
        <a:buFont typeface="Arial"/>
        <a:buNone/>
        <a:defRPr sz="1500" b="1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685800">
        <a:lnSpc>
          <a:spcPts val="1800"/>
        </a:lnSpc>
        <a:spcBef>
          <a:spcPts val="0"/>
        </a:spcBef>
        <a:spcAft>
          <a:spcPts val="600"/>
        </a:spcAft>
        <a:buSzPct val="75000"/>
        <a:buFont typeface="Arial"/>
        <a:buNone/>
        <a:defRPr sz="1500">
          <a:solidFill>
            <a:schemeClr val="tx2"/>
          </a:solidFill>
          <a:latin typeface="+mn-lt"/>
          <a:ea typeface="+mn-ea"/>
          <a:cs typeface="+mn-cs"/>
        </a:defRPr>
      </a:lvl2pPr>
      <a:lvl3pPr marL="234000" indent="-234000" algn="l" defTabSz="685800">
        <a:lnSpc>
          <a:spcPts val="1800"/>
        </a:lnSpc>
        <a:spcBef>
          <a:spcPts val="0"/>
        </a:spcBef>
        <a:spcAft>
          <a:spcPts val="600"/>
        </a:spcAft>
        <a:buClr>
          <a:schemeClr val="bg2"/>
        </a:buClr>
        <a:buSzPct val="100000"/>
        <a:buFont typeface="Wingdings"/>
        <a:buChar char="§"/>
        <a:defRPr sz="1500">
          <a:solidFill>
            <a:schemeClr val="tx2"/>
          </a:solidFill>
          <a:latin typeface="+mn-lt"/>
          <a:ea typeface="+mn-ea"/>
          <a:cs typeface="+mn-cs"/>
        </a:defRPr>
      </a:lvl3pPr>
      <a:lvl4pPr marL="468000" indent="-234000" algn="l" defTabSz="685800">
        <a:lnSpc>
          <a:spcPts val="18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/>
        <a:buChar char="§"/>
        <a:defRPr sz="1500">
          <a:solidFill>
            <a:schemeClr val="tx2"/>
          </a:solidFill>
          <a:latin typeface="+mn-lt"/>
          <a:ea typeface="+mn-ea"/>
          <a:cs typeface="+mn-cs"/>
        </a:defRPr>
      </a:lvl4pPr>
      <a:lvl5pPr marL="702000" indent="-234000" algn="l" defTabSz="685800">
        <a:lnSpc>
          <a:spcPts val="18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/>
        <a:buChar char="§"/>
        <a:defRPr sz="15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685800">
        <a:lnSpc>
          <a:spcPts val="1800"/>
        </a:lnSpc>
        <a:spcBef>
          <a:spcPts val="0"/>
        </a:spcBef>
        <a:spcAft>
          <a:spcPts val="600"/>
        </a:spcAft>
        <a:buSzPct val="75000"/>
        <a:buFont typeface="Arial"/>
        <a:buNone/>
        <a:defRPr sz="15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685800">
        <a:lnSpc>
          <a:spcPts val="1800"/>
        </a:lnSpc>
        <a:spcBef>
          <a:spcPts val="0"/>
        </a:spcBef>
        <a:spcAft>
          <a:spcPts val="600"/>
        </a:spcAft>
        <a:buSzPct val="75000"/>
        <a:buFont typeface="Arial"/>
        <a:buNone/>
        <a:defRPr sz="150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685800">
        <a:lnSpc>
          <a:spcPts val="1800"/>
        </a:lnSpc>
        <a:spcBef>
          <a:spcPts val="0"/>
        </a:spcBef>
        <a:spcAft>
          <a:spcPts val="600"/>
        </a:spcAft>
        <a:buSzPct val="75000"/>
        <a:buFont typeface="Arial"/>
        <a:buNone/>
        <a:defRPr sz="15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685800">
        <a:lnSpc>
          <a:spcPts val="1800"/>
        </a:lnSpc>
        <a:spcBef>
          <a:spcPts val="0"/>
        </a:spcBef>
        <a:spcAft>
          <a:spcPts val="600"/>
        </a:spcAft>
        <a:buSzPct val="75000"/>
        <a:buFont typeface="Arial"/>
        <a:buNone/>
        <a:defRPr sz="15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usegalaxy.org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8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8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python.org/3/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ypi.org/" TargetMode="Externa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conda.io/projects/conda/en/stable/user-guide/install/index.html" TargetMode="External"/><Relationship Id="rId4" Type="http://schemas.openxmlformats.org/officeDocument/2006/relationships/image" Target="../media/image12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pandas.pydata.org/docs/index.html" TargetMode="External"/><Relationship Id="rId4" Type="http://schemas.openxmlformats.org/officeDocument/2006/relationships/image" Target="../media/image36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marketplace.visualstudio.com/items?itemName=ms-python.python" TargetMode="External"/><Relationship Id="rId5" Type="http://schemas.openxmlformats.org/officeDocument/2006/relationships/hyperlink" Target="https://marketplace.visualstudio.com/items?itemName=ms-python.vscode-pylance" TargetMode="External"/><Relationship Id="rId6" Type="http://schemas.openxmlformats.org/officeDocument/2006/relationships/hyperlink" Target="https://marketplace.visualstudio.com/items?itemName=ms-toolsai.jupyter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2.png"/></Relationships>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png"/></Relationships>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.png"/></Relationships>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5.png"/></Relationships>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crates.io/" TargetMode="External"/></Relationships>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6.png"/></Relationships>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pyo3.rs/v0.19.2/" TargetMode="External"/></Relationships>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7.png"/></Relationships>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8.png"/></Relationships>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leetcode.com/" TargetMode="Externa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sz="1500" b="0" i="0" u="none">
                <a:solidFill>
                  <a:srgbClr val="8DAE10"/>
                </a:solidFill>
                <a:latin typeface="Arial"/>
                <a:ea typeface="Arial"/>
                <a:cs typeface="Arial"/>
              </a:rPr>
              <a:t>The young researcher’s toolkit</a:t>
            </a:r>
            <a:endParaRPr u="none"/>
          </a:p>
        </p:txBody>
      </p:sp>
      <p:pic>
        <p:nvPicPr>
          <p:cNvPr id="1279674196" name="Picture Placeholder 1279674195"/>
          <p:cNvPicPr>
            <a:picLocks noChangeAspect="1" noGrp="1"/>
          </p:cNvPicPr>
          <p:nvPr>
            <p:ph type="pic" sz="quarter" idx="13"/>
          </p:nvPr>
        </p:nvPicPr>
        <p:blipFill>
          <a:blip r:embed="rId3"/>
          <a:stretch/>
        </p:blipFill>
        <p:spPr bwMode="auto">
          <a:xfrm>
            <a:off x="2979000" y="0"/>
            <a:ext cx="3186000" cy="3186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 bwMode="auto">
          <a:xfrm>
            <a:off x="468000" y="3895200"/>
            <a:ext cx="5209198" cy="324000"/>
          </a:xfrm>
        </p:spPr>
        <p:txBody>
          <a:bodyPr/>
          <a:lstStyle/>
          <a:p>
            <a:pPr>
              <a:defRPr/>
            </a:pPr>
            <a:r>
              <a:rPr sz="2000" b="0" i="0" u="none">
                <a:solidFill>
                  <a:srgbClr val="003560"/>
                </a:solidFill>
                <a:latin typeface="Arial"/>
                <a:ea typeface="Arial"/>
                <a:cs typeface="Arial"/>
              </a:rPr>
              <a:t>Data Exploration with Python</a:t>
            </a:r>
            <a:endParaRPr sz="200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9764977" name="Picture 2976497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164288" y="1476464"/>
            <a:ext cx="1886886" cy="743404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>
            <a:off x="1502956" y="1779662"/>
            <a:ext cx="1476044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AI generated</a:t>
            </a:r>
            <a:endParaRPr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7308303" y="2316607"/>
            <a:ext cx="1515791" cy="39915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Installation: Create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environment</a:t>
            </a:r>
            <a:r>
              <a:rPr lang="de-DE"/>
              <a:t> </a:t>
            </a:r>
            <a:r>
              <a:rPr lang="de-DE"/>
              <a:t>for</a:t>
            </a:r>
            <a:r>
              <a:rPr lang="de-DE"/>
              <a:t> </a:t>
            </a:r>
            <a:r>
              <a:rPr lang="de-DE"/>
              <a:t>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lvl="0" indent="-250835">
              <a:buSzPct val="75000"/>
              <a:buFont typeface="Arial"/>
              <a:buChar char="•"/>
              <a:defRPr/>
            </a:pPr>
            <a:r>
              <a:rPr lang="de-DE" sz="1600" b="0" i="0" u="none" strike="noStrike" cap="none" spc="0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environment</a:t>
            </a:r>
            <a:r>
              <a:rPr lang="de-DE" b="0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.yml</a:t>
            </a:r>
            <a:r>
              <a:rPr lang="en-US">
                <a:latin typeface="Ubuntu Mono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- Looks software up in the default channels of </a:t>
            </a:r>
            <a:r>
              <a:rPr lang="en-US">
                <a:latin typeface="Arial"/>
                <a:cs typeface="Arial"/>
              </a:rPr>
              <a:t>Conda</a:t>
            </a:r>
            <a:endParaRPr lang="en-US">
              <a:latin typeface="Arial"/>
              <a:cs typeface="Arial"/>
            </a:endParaRPr>
          </a:p>
          <a:p>
            <a:pPr marL="484835" lvl="2" indent="-250835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Installable via: </a:t>
            </a:r>
            <a:r>
              <a:rPr lang="en-US">
                <a:solidFill>
                  <a:srgbClr val="8EAE0F"/>
                </a:solidFill>
                <a:highlight>
                  <a:srgbClr val="000000"/>
                </a:highlight>
                <a:latin typeface="Ubuntu Mono"/>
                <a:cs typeface="Arial"/>
              </a:rPr>
              <a:t>conda</a:t>
            </a:r>
            <a:r>
              <a:rPr lang="en-US">
                <a:solidFill>
                  <a:srgbClr val="8EAE0F"/>
                </a:solidFill>
                <a:highlight>
                  <a:srgbClr val="000000"/>
                </a:highlight>
                <a:latin typeface="Ubuntu Mono"/>
                <a:cs typeface="Arial"/>
              </a:rPr>
              <a:t> env create –f </a:t>
            </a:r>
            <a:r>
              <a:rPr lang="en-US">
                <a:solidFill>
                  <a:srgbClr val="8EAE0F"/>
                </a:solidFill>
                <a:highlight>
                  <a:srgbClr val="000000"/>
                </a:highlight>
                <a:latin typeface="Ubuntu Mono"/>
                <a:cs typeface="Arial"/>
              </a:rPr>
              <a:t>environment.yml</a:t>
            </a:r>
            <a:endParaRPr lang="en-US">
              <a:solidFill>
                <a:srgbClr val="8EAE0F"/>
              </a:solidFill>
              <a:highlight>
                <a:srgbClr val="000000"/>
              </a:highlight>
              <a:latin typeface="Ubuntu Mono"/>
              <a:cs typeface="Arial"/>
            </a:endParaRPr>
          </a:p>
          <a:p>
            <a:pPr marL="484835" lvl="2" indent="-250835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Usefull</a:t>
            </a:r>
            <a:r>
              <a:rPr lang="en-US">
                <a:latin typeface="Arial"/>
                <a:cs typeface="Arial"/>
              </a:rPr>
              <a:t> channels</a:t>
            </a:r>
            <a:endParaRPr/>
          </a:p>
          <a:p>
            <a:pPr marL="718835" lvl="3" indent="-250835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`</a:t>
            </a:r>
            <a:r>
              <a:rPr lang="en-US">
                <a:latin typeface="Arial"/>
                <a:cs typeface="Arial"/>
              </a:rPr>
              <a:t>bioconda</a:t>
            </a:r>
            <a:r>
              <a:rPr lang="en-US">
                <a:latin typeface="Arial"/>
                <a:cs typeface="Arial"/>
              </a:rPr>
              <a:t>` - Biology related software (also Proteomics related)</a:t>
            </a:r>
            <a:endParaRPr/>
          </a:p>
          <a:p>
            <a:pPr marL="718835" lvl="3" indent="-250835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`</a:t>
            </a:r>
            <a:r>
              <a:rPr lang="en-US">
                <a:latin typeface="Arial"/>
                <a:cs typeface="Arial"/>
              </a:rPr>
              <a:t>conda</a:t>
            </a:r>
            <a:r>
              <a:rPr lang="en-US">
                <a:latin typeface="Arial"/>
                <a:cs typeface="Arial"/>
              </a:rPr>
              <a:t>-forge` - Various software like compilers, libraries </a:t>
            </a:r>
            <a:r>
              <a:rPr lang="en-US">
                <a:latin typeface="Arial"/>
                <a:cs typeface="Arial"/>
              </a:rPr>
              <a:t>etc</a:t>
            </a:r>
            <a:endParaRPr lang="en-US">
              <a:latin typeface="Arial"/>
              <a:cs typeface="Arial"/>
            </a:endParaRPr>
          </a:p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10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408778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Source file</a:t>
            </a:r>
            <a:endParaRPr/>
          </a:p>
        </p:txBody>
      </p:sp>
      <p:sp>
        <p:nvSpPr>
          <p:cNvPr id="1246851790" name="Inhaltsplatzhalter 2"/>
          <p:cNvSpPr>
            <a:spLocks noGrp="1"/>
          </p:cNvSpPr>
          <p:nvPr>
            <p:ph idx="1"/>
          </p:nvPr>
        </p:nvSpPr>
        <p:spPr bwMode="auto">
          <a:xfrm>
            <a:off x="468000" y="918000"/>
            <a:ext cx="4320024" cy="3366000"/>
          </a:xfrm>
        </p:spPr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Normally</a:t>
            </a:r>
            <a:r>
              <a:rPr lang="de-DE"/>
              <a:t> </a:t>
            </a:r>
            <a:r>
              <a:rPr lang="de-DE"/>
              <a:t>your</a:t>
            </a:r>
            <a:r>
              <a:rPr lang="de-DE"/>
              <a:t> code </a:t>
            </a:r>
            <a:r>
              <a:rPr lang="de-DE"/>
              <a:t>lives</a:t>
            </a:r>
            <a:r>
              <a:rPr lang="de-DE"/>
              <a:t> in Python </a:t>
            </a:r>
            <a:r>
              <a:rPr lang="de-DE"/>
              <a:t>files</a:t>
            </a:r>
            <a:r>
              <a:rPr lang="de-DE"/>
              <a:t> </a:t>
            </a:r>
            <a:r>
              <a:rPr lang="de-DE"/>
              <a:t>ending</a:t>
            </a:r>
            <a:r>
              <a:rPr lang="de-DE"/>
              <a:t> </a:t>
            </a:r>
            <a:r>
              <a:rPr lang="de-DE"/>
              <a:t>with</a:t>
            </a:r>
            <a:r>
              <a:rPr lang="de-DE"/>
              <a:t> </a:t>
            </a:r>
            <a:r>
              <a:rPr lang="de-DE">
                <a:latin typeface="Ubuntu Mono"/>
              </a:rPr>
              <a:t>.</a:t>
            </a:r>
            <a:r>
              <a:rPr lang="de-DE">
                <a:latin typeface="Ubuntu Mono"/>
              </a:rPr>
              <a:t>py</a:t>
            </a: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Which</a:t>
            </a:r>
            <a:r>
              <a:rPr lang="de-DE"/>
              <a:t> </a:t>
            </a:r>
            <a:r>
              <a:rPr lang="de-DE"/>
              <a:t>are</a:t>
            </a:r>
            <a:r>
              <a:rPr lang="de-DE"/>
              <a:t> </a:t>
            </a:r>
            <a:r>
              <a:rPr lang="de-DE"/>
              <a:t>executed</a:t>
            </a:r>
            <a:r>
              <a:rPr lang="de-DE"/>
              <a:t> </a:t>
            </a:r>
            <a:r>
              <a:rPr lang="de-DE"/>
              <a:t>using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command</a:t>
            </a:r>
            <a:r>
              <a:rPr lang="de-DE"/>
              <a:t>: </a:t>
            </a:r>
            <a:r>
              <a:rPr lang="de-DE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python</a:t>
            </a:r>
            <a:r>
              <a:rPr lang="de-DE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 </a:t>
            </a:r>
            <a:r>
              <a:rPr lang="de-DE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do_what_i_say.py</a:t>
            </a:r>
            <a:endParaRPr lang="de-DE">
              <a:solidFill>
                <a:schemeClr val="bg2"/>
              </a:solidFill>
              <a:highlight>
                <a:srgbClr val="000000"/>
              </a:highlight>
              <a:latin typeface="Ubuntu Mono"/>
            </a:endParaRPr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>
                <a:solidFill>
                  <a:srgbClr val="003560"/>
                </a:solidFill>
              </a:rPr>
              <a:t>Python </a:t>
            </a:r>
            <a:r>
              <a:rPr lang="de-DE">
                <a:solidFill>
                  <a:srgbClr val="003560"/>
                </a:solidFill>
              </a:rPr>
              <a:t>starts</a:t>
            </a:r>
            <a:r>
              <a:rPr lang="de-DE">
                <a:solidFill>
                  <a:srgbClr val="003560"/>
                </a:solidFill>
              </a:rPr>
              <a:t> </a:t>
            </a:r>
            <a:r>
              <a:rPr lang="de-DE">
                <a:solidFill>
                  <a:srgbClr val="003560"/>
                </a:solidFill>
              </a:rPr>
              <a:t>to</a:t>
            </a:r>
            <a:r>
              <a:rPr lang="de-DE">
                <a:solidFill>
                  <a:srgbClr val="003560"/>
                </a:solidFill>
              </a:rPr>
              <a:t> </a:t>
            </a:r>
            <a:r>
              <a:rPr lang="de-DE">
                <a:solidFill>
                  <a:srgbClr val="003560"/>
                </a:solidFill>
              </a:rPr>
              <a:t>execute</a:t>
            </a:r>
            <a:r>
              <a:rPr lang="de-DE">
                <a:solidFill>
                  <a:srgbClr val="003560"/>
                </a:solidFill>
              </a:rPr>
              <a:t> </a:t>
            </a:r>
            <a:br>
              <a:rPr lang="de-DE">
                <a:solidFill>
                  <a:srgbClr val="003560"/>
                </a:solidFill>
              </a:rPr>
            </a:br>
            <a:r>
              <a:rPr lang="de-DE">
                <a:solidFill>
                  <a:srgbClr val="003560"/>
                </a:solidFill>
              </a:rPr>
              <a:t>the</a:t>
            </a:r>
            <a:r>
              <a:rPr lang="de-DE">
                <a:solidFill>
                  <a:srgbClr val="003560"/>
                </a:solidFill>
              </a:rPr>
              <a:t> </a:t>
            </a:r>
            <a:r>
              <a:rPr lang="de-DE">
                <a:solidFill>
                  <a:srgbClr val="003560"/>
                </a:solidFill>
              </a:rPr>
              <a:t>first</a:t>
            </a:r>
            <a:r>
              <a:rPr lang="de-DE">
                <a:solidFill>
                  <a:srgbClr val="003560"/>
                </a:solidFill>
              </a:rPr>
              <a:t> </a:t>
            </a:r>
            <a:r>
              <a:rPr lang="de-DE">
                <a:solidFill>
                  <a:srgbClr val="003560"/>
                </a:solidFill>
              </a:rPr>
              <a:t>line</a:t>
            </a:r>
            <a:r>
              <a:rPr lang="de-DE">
                <a:solidFill>
                  <a:srgbClr val="003560"/>
                </a:solidFill>
              </a:rPr>
              <a:t> and </a:t>
            </a:r>
            <a:r>
              <a:rPr lang="de-DE">
                <a:solidFill>
                  <a:srgbClr val="003560"/>
                </a:solidFill>
              </a:rPr>
              <a:t>goes</a:t>
            </a:r>
            <a:r>
              <a:rPr lang="de-DE">
                <a:solidFill>
                  <a:srgbClr val="003560"/>
                </a:solidFill>
              </a:rPr>
              <a:t> </a:t>
            </a:r>
            <a:r>
              <a:rPr lang="de-DE">
                <a:solidFill>
                  <a:srgbClr val="003560"/>
                </a:solidFill>
              </a:rPr>
              <a:t>through</a:t>
            </a:r>
            <a:br>
              <a:rPr lang="de-DE">
                <a:solidFill>
                  <a:srgbClr val="003560"/>
                </a:solidFill>
              </a:rPr>
            </a:br>
            <a:r>
              <a:rPr lang="de-DE">
                <a:solidFill>
                  <a:srgbClr val="003560"/>
                </a:solidFill>
              </a:rPr>
              <a:t>the</a:t>
            </a:r>
            <a:r>
              <a:rPr lang="de-DE">
                <a:solidFill>
                  <a:srgbClr val="003560"/>
                </a:solidFill>
              </a:rPr>
              <a:t> </a:t>
            </a:r>
            <a:r>
              <a:rPr lang="de-DE">
                <a:solidFill>
                  <a:srgbClr val="003560"/>
                </a:solidFill>
              </a:rPr>
              <a:t>file</a:t>
            </a:r>
            <a:r>
              <a:rPr lang="de-DE">
                <a:solidFill>
                  <a:srgbClr val="003560"/>
                </a:solidFill>
              </a:rPr>
              <a:t> </a:t>
            </a:r>
            <a:r>
              <a:rPr lang="de-DE">
                <a:solidFill>
                  <a:srgbClr val="003560"/>
                </a:solidFill>
              </a:rPr>
              <a:t>line</a:t>
            </a:r>
            <a:r>
              <a:rPr lang="de-DE">
                <a:solidFill>
                  <a:srgbClr val="003560"/>
                </a:solidFill>
              </a:rPr>
              <a:t> </a:t>
            </a:r>
            <a:r>
              <a:rPr lang="de-DE">
                <a:solidFill>
                  <a:srgbClr val="003560"/>
                </a:solidFill>
              </a:rPr>
              <a:t>by</a:t>
            </a:r>
            <a:r>
              <a:rPr lang="de-DE">
                <a:solidFill>
                  <a:srgbClr val="003560"/>
                </a:solidFill>
              </a:rPr>
              <a:t> </a:t>
            </a:r>
            <a:r>
              <a:rPr lang="de-DE">
                <a:solidFill>
                  <a:srgbClr val="003560"/>
                </a:solidFill>
              </a:rPr>
              <a:t>line</a:t>
            </a:r>
            <a:endParaRPr lang="de-DE">
              <a:solidFill>
                <a:srgbClr val="003560"/>
              </a:solidFill>
            </a:endParaRPr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1050936" lvl="2" indent="-250835">
              <a:buSzPct val="75000"/>
              <a:buFont typeface="Arial"/>
              <a:buChar char="•"/>
              <a:defRPr/>
            </a:pPr>
            <a:endParaRPr lang="de-DE" u="none"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 u="none"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 u="non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u="none"/>
          </a:p>
          <a:p>
            <a:pPr>
              <a:defRPr/>
            </a:pPr>
            <a:endParaRPr u="none"/>
          </a:p>
        </p:txBody>
      </p:sp>
      <p:sp>
        <p:nvSpPr>
          <p:cNvPr id="59161728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19345668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3A9B2E4-B967-497D-1EAF-7272FAF33B02}" type="slidenum">
              <a:rPr lang="de-DE"/>
              <a:t>11</a:t>
            </a:fld>
            <a:r>
              <a:rPr lang="de-DE"/>
              <a:t> 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995936" y="1797093"/>
            <a:ext cx="4966320" cy="26746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851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8517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8517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408778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Jupyter Notebooks</a:t>
            </a:r>
            <a:endParaRPr/>
          </a:p>
        </p:txBody>
      </p:sp>
      <p:sp>
        <p:nvSpPr>
          <p:cNvPr id="1246851790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Jupyer Notebooks are a </a:t>
            </a:r>
            <a:r>
              <a:rPr lang="de-DE" u="sng"/>
              <a:t>frontend</a:t>
            </a:r>
            <a:r>
              <a:rPr lang="de-DE" u="none"/>
              <a:t> for combining code and text blocks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 u="none"/>
              <a:t>They can display results immediatly (plots, tables, text)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 u="none"/>
              <a:t>Export to PDF, HTML, TeX, ...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 u="none"/>
              <a:t>Runs	</a:t>
            </a:r>
            <a:endParaRPr/>
          </a:p>
          <a:p>
            <a:pPr marL="1050936" lvl="2" indent="-250835">
              <a:buSzPct val="75000"/>
              <a:buFont typeface="Arial"/>
              <a:buChar char="•"/>
              <a:defRPr/>
            </a:pPr>
            <a:r>
              <a:rPr lang="de-DE" u="none"/>
              <a:t>Visual Studio Code (local)</a:t>
            </a:r>
            <a:endParaRPr/>
          </a:p>
          <a:p>
            <a:pPr marL="1050936" lvl="2" indent="-250835">
              <a:buSzPct val="75000"/>
              <a:buFont typeface="Arial"/>
              <a:buChar char="•"/>
              <a:defRPr/>
            </a:pPr>
            <a:r>
              <a:rPr lang="de-DE" u="none"/>
              <a:t>Galaxy (Browser)</a:t>
            </a:r>
            <a:endParaRPr/>
          </a:p>
          <a:p>
            <a:pPr marL="1450986" lvl="3" indent="-250835">
              <a:buSzPct val="75000"/>
              <a:buFont typeface="Arial"/>
              <a:buChar char="•"/>
              <a:defRPr/>
            </a:pPr>
            <a:r>
              <a:rPr lang="de-DE" u="none"/>
              <a:t>Which basically starts Jupyter Lab (self hosted / browser)</a:t>
            </a:r>
            <a:endParaRPr/>
          </a:p>
          <a:p>
            <a:pPr marL="1050936" lvl="2" indent="-250835">
              <a:buSzPct val="75000"/>
              <a:buFont typeface="Arial"/>
              <a:buChar char="•"/>
              <a:defRPr/>
            </a:pPr>
            <a:r>
              <a:rPr lang="de-DE" u="none"/>
              <a:t>Google Colab</a:t>
            </a:r>
            <a:endParaRPr/>
          </a:p>
          <a:p>
            <a:pPr marL="1050936" lvl="2" indent="-250835">
              <a:buSzPct val="75000"/>
              <a:buFont typeface="Arial"/>
              <a:buChar char="•"/>
              <a:defRPr/>
            </a:pPr>
            <a:endParaRPr lang="de-DE" u="none"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 u="none"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 u="non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u="none"/>
          </a:p>
          <a:p>
            <a:pPr>
              <a:defRPr/>
            </a:pPr>
            <a:endParaRPr u="none"/>
          </a:p>
        </p:txBody>
      </p:sp>
      <p:sp>
        <p:nvSpPr>
          <p:cNvPr id="59161728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19345668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3A9B2E4-B967-497D-1EAF-7272FAF33B02}" type="slidenum">
              <a:rPr lang="de-DE"/>
              <a:t>12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979725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Jupyter Notebooks</a:t>
            </a:r>
            <a:endParaRPr/>
          </a:p>
        </p:txBody>
      </p:sp>
      <p:sp>
        <p:nvSpPr>
          <p:cNvPr id="196724734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endParaRPr lang="de-DE" u="none"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 u="none"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 u="non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u="none"/>
          </a:p>
          <a:p>
            <a:pPr>
              <a:defRPr/>
            </a:pPr>
            <a:endParaRPr u="none"/>
          </a:p>
        </p:txBody>
      </p:sp>
      <p:sp>
        <p:nvSpPr>
          <p:cNvPr id="127093942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1566258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3A992FC-5A5F-8590-2B2F-6ECCF5A46A9A}" type="slidenum">
              <a:rPr lang="de-DE"/>
              <a:t>13</a:t>
            </a:fld>
            <a:r>
              <a:rPr lang="de-DE"/>
              <a:t> </a:t>
            </a:r>
            <a:endParaRPr/>
          </a:p>
        </p:txBody>
      </p:sp>
      <p:pic>
        <p:nvPicPr>
          <p:cNvPr id="1115346309" name="Picture 111534630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6000" y="918000"/>
            <a:ext cx="4053304" cy="1490677"/>
          </a:xfrm>
          <a:prstGeom prst="rect">
            <a:avLst/>
          </a:prstGeom>
        </p:spPr>
      </p:pic>
      <p:pic>
        <p:nvPicPr>
          <p:cNvPr id="995367371" name="Picture 99536737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43847" y="2720819"/>
            <a:ext cx="4433302" cy="1657338"/>
          </a:xfrm>
          <a:prstGeom prst="rect">
            <a:avLst/>
          </a:prstGeom>
        </p:spPr>
      </p:pic>
      <p:sp>
        <p:nvSpPr>
          <p:cNvPr id="999028869" name="TextBox 999028868"/>
          <p:cNvSpPr txBox="1"/>
          <p:nvPr/>
        </p:nvSpPr>
        <p:spPr bwMode="auto">
          <a:xfrm>
            <a:off x="4629303" y="918000"/>
            <a:ext cx="1851104" cy="2975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/>
              <a:t>Jupyter Lab (browser)</a:t>
            </a:r>
            <a:endParaRPr/>
          </a:p>
        </p:txBody>
      </p:sp>
      <p:sp>
        <p:nvSpPr>
          <p:cNvPr id="1083725350" name="TextBox 1083725349"/>
          <p:cNvSpPr txBox="1"/>
          <p:nvPr/>
        </p:nvSpPr>
        <p:spPr bwMode="auto">
          <a:xfrm>
            <a:off x="2287608" y="2720819"/>
            <a:ext cx="2156239" cy="2975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/>
              <a:t>Visual Studio Code (local)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4226146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Jupyter Notebooks in Galaxy</a:t>
            </a:r>
            <a:endParaRPr/>
          </a:p>
        </p:txBody>
      </p:sp>
      <p:sp>
        <p:nvSpPr>
          <p:cNvPr id="905388672" name="Inhaltsplatzhalter 2"/>
          <p:cNvSpPr>
            <a:spLocks noGrp="1"/>
          </p:cNvSpPr>
          <p:nvPr>
            <p:ph idx="1"/>
          </p:nvPr>
        </p:nvSpPr>
        <p:spPr bwMode="auto">
          <a:xfrm>
            <a:off x="450000" y="918000"/>
            <a:ext cx="3775268" cy="3415625"/>
          </a:xfrm>
        </p:spPr>
        <p:txBody>
          <a:bodyPr/>
          <a:lstStyle/>
          <a:p>
            <a:pPr marL="250835" indent="-250835">
              <a:buSzPct val="75000"/>
              <a:buFont typeface="Arial"/>
              <a:buAutoNum type="arabicPeriod"/>
              <a:defRPr/>
            </a:pPr>
            <a:r>
              <a:rPr lang="de-DE"/>
              <a:t>Go to </a:t>
            </a:r>
            <a:r>
              <a:rPr u="sng">
                <a:solidFill>
                  <a:schemeClr val="hlink"/>
                </a:solidFill>
                <a:hlinkClick r:id="rId3" tooltip="https://usegalaxy.org/"/>
              </a:rPr>
              <a:t>usegalaxy.</a:t>
            </a:r>
            <a:r>
              <a:rPr lang="de-DE" u="sng">
                <a:solidFill>
                  <a:schemeClr val="hlink"/>
                </a:solidFill>
              </a:rPr>
              <a:t>eu</a:t>
            </a:r>
            <a:r>
              <a:rPr/>
              <a:t> and </a:t>
            </a:r>
            <a:r>
              <a:rPr u="sng"/>
              <a:t>log in</a:t>
            </a:r>
            <a:endParaRPr/>
          </a:p>
          <a:p>
            <a:pPr marL="250835" indent="-250835">
              <a:buSzPct val="75000"/>
              <a:buFont typeface="Arial"/>
              <a:buAutoNum type="arabicPeriod"/>
              <a:defRPr/>
            </a:pPr>
            <a:r>
              <a:rPr/>
              <a:t>Left side: Search for </a:t>
            </a:r>
            <a:r>
              <a:rPr i="1"/>
              <a:t>jupyter</a:t>
            </a:r>
            <a:endParaRPr lang="de-DE" i="1"/>
          </a:p>
          <a:p>
            <a:pPr marL="250835" indent="-250835">
              <a:buSzPct val="75000"/>
              <a:buFont typeface="Arial"/>
              <a:buAutoNum type="arabicPeriod"/>
              <a:defRPr/>
            </a:pPr>
            <a:r>
              <a:rPr lang="en-GB"/>
              <a:t>Left side: Click on </a:t>
            </a:r>
            <a:r>
              <a:rPr lang="en-GB" b="1" i="1"/>
              <a:t>PyIron Interactive Jupyter Notebook</a:t>
            </a:r>
            <a:endParaRPr/>
          </a:p>
          <a:p>
            <a:pPr marL="250835" indent="-250835">
              <a:buSzPct val="75000"/>
              <a:buFont typeface="Arial"/>
              <a:buAutoNum type="arabicPeriod"/>
              <a:defRPr/>
            </a:pPr>
            <a:r>
              <a:rPr i="0"/>
              <a:t>Middle: Click </a:t>
            </a:r>
            <a:r>
              <a:rPr i="1"/>
              <a:t>Run Job</a:t>
            </a:r>
            <a:endParaRPr/>
          </a:p>
          <a:p>
            <a:pPr marL="250835" indent="-250835">
              <a:buSzPct val="75000"/>
              <a:buFont typeface="Arial"/>
              <a:buAutoNum type="arabicPeriod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Right side: Wait until </a:t>
            </a:r>
            <a:r>
              <a:rPr lang="de-DE" i="1">
                <a:latin typeface="Arial"/>
                <a:ea typeface="Arial"/>
                <a:cs typeface="Arial"/>
              </a:rPr>
              <a:t>PyIron Notebook</a:t>
            </a:r>
            <a:r>
              <a:rPr lang="de-DE" sz="1500" b="1" i="1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500" b="1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becomes orange then click on the eye symbol</a:t>
            </a:r>
            <a:endParaRPr/>
          </a:p>
        </p:txBody>
      </p:sp>
      <p:sp>
        <p:nvSpPr>
          <p:cNvPr id="117258666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3917256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3D99400-DC73-7CD8-A7E6-F45821F7130D}" type="slidenum">
              <a:rPr lang="de-DE"/>
              <a:t>14</a:t>
            </a:fld>
            <a:r>
              <a:rPr lang="de-DE"/>
              <a:t> </a:t>
            </a:r>
            <a:endParaRPr/>
          </a:p>
        </p:txBody>
      </p:sp>
      <p:sp>
        <p:nvSpPr>
          <p:cNvPr id="838592368" name="Inhaltsplatzhalter 2"/>
          <p:cNvSpPr>
            <a:spLocks noGrp="1"/>
          </p:cNvSpPr>
          <p:nvPr/>
        </p:nvSpPr>
        <p:spPr bwMode="auto">
          <a:xfrm>
            <a:off x="468000" y="2398704"/>
            <a:ext cx="2856832" cy="2049694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>
              <a:lnSpc>
                <a:spcPts val="1799"/>
              </a:lnSpc>
              <a:spcBef>
                <a:spcPts val="0"/>
              </a:spcBef>
              <a:spcAft>
                <a:spcPts val="1199"/>
              </a:spcAft>
              <a:buSzPct val="75000"/>
              <a:buFont typeface="Arial"/>
              <a:buNone/>
              <a:defRPr sz="15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234000">
              <a:lnSpc>
                <a:spcPts val="1799"/>
              </a:lnSpc>
              <a:spcBef>
                <a:spcPts val="0"/>
              </a:spcBef>
              <a:spcAft>
                <a:spcPts val="599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234000">
              <a:lnSpc>
                <a:spcPts val="1799"/>
              </a:lnSpc>
              <a:spcBef>
                <a:spcPts val="0"/>
              </a:spcBef>
              <a:spcAft>
                <a:spcPts val="599"/>
              </a:spcAft>
              <a:buClr>
                <a:schemeClr val="bg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234000">
              <a:lnSpc>
                <a:spcPts val="1799"/>
              </a:lnSpc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234000">
              <a:lnSpc>
                <a:spcPts val="1799"/>
              </a:lnSpc>
              <a:spcBef>
                <a:spcPts val="0"/>
              </a:spcBef>
              <a:spcAft>
                <a:spcPts val="599"/>
              </a:spcAft>
              <a:buClr>
                <a:schemeClr val="tx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234000">
              <a:lnSpc>
                <a:spcPts val="1799"/>
              </a:lnSpc>
              <a:spcBef>
                <a:spcPts val="0"/>
              </a:spcBef>
              <a:spcAft>
                <a:spcPts val="599"/>
              </a:spcAft>
              <a:buSzPct val="75000"/>
              <a:buFont typeface="+mj-lt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234000">
              <a:lnSpc>
                <a:spcPts val="1799"/>
              </a:lnSpc>
              <a:spcBef>
                <a:spcPts val="0"/>
              </a:spcBef>
              <a:spcAft>
                <a:spcPts val="599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234000">
              <a:lnSpc>
                <a:spcPts val="1799"/>
              </a:lnSpc>
              <a:spcBef>
                <a:spcPts val="0"/>
              </a:spcBef>
              <a:spcAft>
                <a:spcPts val="599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234000">
              <a:lnSpc>
                <a:spcPts val="1799"/>
              </a:lnSpc>
              <a:spcBef>
                <a:spcPts val="0"/>
              </a:spcBef>
              <a:spcAft>
                <a:spcPts val="599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0835" marR="0" indent="-250835" algn="l" defTabSz="685800">
              <a:lnSpc>
                <a:spcPts val="1799"/>
              </a:lnSpc>
              <a:spcBef>
                <a:spcPts val="0"/>
              </a:spcBef>
              <a:spcAft>
                <a:spcPts val="1199"/>
              </a:spcAft>
              <a:buSzPct val="75000"/>
              <a:buFont typeface="Arial"/>
              <a:buAutoNum type="arabicPeriod" startAt="5"/>
              <a:defRPr/>
            </a:pPr>
            <a:endParaRPr i="1"/>
          </a:p>
        </p:txBody>
      </p:sp>
      <p:sp>
        <p:nvSpPr>
          <p:cNvPr id="131343171" name="Right Arrow 131343170"/>
          <p:cNvSpPr/>
          <p:nvPr/>
        </p:nvSpPr>
        <p:spPr bwMode="auto">
          <a:xfrm rot="1816640">
            <a:off x="4963536" y="3065833"/>
            <a:ext cx="782944" cy="33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sz="1000"/>
              <a:t>4.</a:t>
            </a:r>
            <a:endParaRPr sz="9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841752" y="4064187"/>
            <a:ext cx="2017539" cy="328278"/>
          </a:xfrm>
          <a:prstGeom prst="rect">
            <a:avLst/>
          </a:prstGeom>
        </p:spPr>
      </p:pic>
      <p:sp>
        <p:nvSpPr>
          <p:cNvPr id="796305548" name="Right Arrow 796305547"/>
          <p:cNvSpPr/>
          <p:nvPr/>
        </p:nvSpPr>
        <p:spPr bwMode="auto">
          <a:xfrm rot="1816640">
            <a:off x="6150808" y="3879059"/>
            <a:ext cx="782943" cy="3367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sz="1000"/>
              <a:t>5.</a:t>
            </a:r>
            <a:r>
              <a:rPr sz="900"/>
              <a:t>2.</a:t>
            </a:r>
            <a:endParaRPr/>
          </a:p>
        </p:txBody>
      </p:sp>
      <p:grpSp>
        <p:nvGrpSpPr>
          <p:cNvPr id="6" name="Group 5"/>
          <p:cNvGrpSpPr/>
          <p:nvPr/>
        </p:nvGrpSpPr>
        <p:grpSpPr bwMode="auto">
          <a:xfrm>
            <a:off x="4273623" y="1145937"/>
            <a:ext cx="4785077" cy="2558715"/>
            <a:chOff x="4273623" y="1145937"/>
            <a:chExt cx="4785077" cy="25587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4273623" y="1145937"/>
              <a:ext cx="4736722" cy="255871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7717793" y="2427734"/>
              <a:ext cx="1340907" cy="756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7702150" y="2245755"/>
              <a:ext cx="1342000" cy="219926"/>
            </a:xfrm>
            <a:prstGeom prst="rect">
              <a:avLst/>
            </a:prstGeom>
          </p:spPr>
        </p:pic>
      </p:grpSp>
      <p:sp>
        <p:nvSpPr>
          <p:cNvPr id="2118884432" name="Right Arrow 2118884431"/>
          <p:cNvSpPr/>
          <p:nvPr/>
        </p:nvSpPr>
        <p:spPr bwMode="auto">
          <a:xfrm rot="1816640">
            <a:off x="7020534" y="1953875"/>
            <a:ext cx="782943" cy="3367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sz="1000"/>
              <a:t>5.</a:t>
            </a:r>
            <a:r>
              <a:rPr sz="900"/>
              <a:t>1.</a:t>
            </a:r>
            <a:endParaRPr/>
          </a:p>
        </p:txBody>
      </p:sp>
      <p:sp>
        <p:nvSpPr>
          <p:cNvPr id="1175631179" name="Right Arrow 1175631178"/>
          <p:cNvSpPr/>
          <p:nvPr/>
        </p:nvSpPr>
        <p:spPr bwMode="auto">
          <a:xfrm>
            <a:off x="3563888" y="1424684"/>
            <a:ext cx="782945" cy="33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sz="1000"/>
              <a:t>2.</a:t>
            </a:r>
            <a:endParaRPr sz="900"/>
          </a:p>
        </p:txBody>
      </p:sp>
      <p:sp>
        <p:nvSpPr>
          <p:cNvPr id="594725259" name="Right Arrow 594725258"/>
          <p:cNvSpPr/>
          <p:nvPr/>
        </p:nvSpPr>
        <p:spPr bwMode="auto">
          <a:xfrm rot="20701730">
            <a:off x="3563888" y="2292398"/>
            <a:ext cx="782944" cy="33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sz="1000"/>
              <a:t>3.</a:t>
            </a:r>
            <a:endParaRPr sz="9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840566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Primitive data, standard operators and comments</a:t>
            </a:r>
            <a:endParaRPr lang="de-DE"/>
          </a:p>
        </p:txBody>
      </p:sp>
      <p:sp>
        <p:nvSpPr>
          <p:cNvPr id="1279171657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Primitive datatypes</a:t>
            </a:r>
            <a:endParaRPr/>
          </a:p>
          <a:p>
            <a:pPr>
              <a:defRPr/>
            </a:pPr>
            <a:endParaRPr lang="de-DE"/>
          </a:p>
        </p:txBody>
      </p:sp>
      <p:sp>
        <p:nvSpPr>
          <p:cNvPr id="28523869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36888854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F0AA40-D8DE-2D57-9E5F-34CA85091969}" type="slidenum">
              <a:rPr lang="de-DE"/>
              <a:t>15</a:t>
            </a:fld>
            <a:r>
              <a:rPr lang="de-DE"/>
              <a:t> </a:t>
            </a:r>
            <a:endParaRPr/>
          </a:p>
        </p:txBody>
      </p:sp>
      <p:graphicFrame>
        <p:nvGraphicFramePr>
          <p:cNvPr id="358797458" name="Table 358797457"/>
          <p:cNvGraphicFramePr>
            <a:graphicFrameLocks xmlns:a="http://schemas.openxmlformats.org/drawingml/2006/main"/>
          </p:cNvGraphicFramePr>
          <p:nvPr/>
        </p:nvGraphicFramePr>
        <p:xfrm>
          <a:off x="468000" y="1595680"/>
          <a:ext cx="7559999" cy="168917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{9D7B26C5-4107-4FEC-AEDC-1716B250A1EF}</a:tableStyleId>
              </a:tblPr>
              <a:tblGrid>
                <a:gridCol w="1306995"/>
                <a:gridCol w="3104113"/>
                <a:gridCol w="3148891"/>
              </a:tblGrid>
              <a:tr h="40089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Type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Description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Examples</a:t>
                      </a:r>
                      <a:endParaRPr/>
                    </a:p>
                  </a:txBody>
                  <a:tcPr/>
                </a:tc>
              </a:tr>
              <a:tr h="40089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Integer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... -2, -1, -0, -1, -2 ...</a:t>
                      </a:r>
                      <a:endParaRPr/>
                    </a:p>
                  </a:txBody>
                  <a:tcPr/>
                </a:tc>
              </a:tr>
              <a:tr h="38446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Float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Numbers of various </a:t>
                      </a:r>
                      <a:r>
                        <a:rPr b="1"/>
                        <a:t>precision </a:t>
                      </a:r>
                      <a:r>
                        <a:rPr/>
                        <a:t>(rounding errors included)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..., -0.2, 0.0001, 0.0, 0.3, 0.333335, ...</a:t>
                      </a:r>
                      <a:endParaRPr/>
                    </a:p>
                  </a:txBody>
                  <a:tcPr/>
                </a:tc>
              </a:tr>
              <a:tr h="38446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Boolean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Value about </a:t>
                      </a:r>
                      <a:r>
                        <a:rPr b="1"/>
                        <a:t>truthiness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True &amp; False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3371376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Primitive data, standard operators and comments</a:t>
            </a:r>
            <a:endParaRPr lang="de-DE"/>
          </a:p>
        </p:txBody>
      </p:sp>
      <p:sp>
        <p:nvSpPr>
          <p:cNvPr id="128355347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Standard operator</a:t>
            </a:r>
            <a:endParaRPr/>
          </a:p>
          <a:p>
            <a:pPr>
              <a:defRPr/>
            </a:pPr>
            <a:endParaRPr lang="de-DE"/>
          </a:p>
        </p:txBody>
      </p:sp>
      <p:sp>
        <p:nvSpPr>
          <p:cNvPr id="164400326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98977377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BE9AB27-80F5-A933-2230-8EE578D30B43}" type="slidenum">
              <a:rPr lang="de-DE"/>
              <a:t>16</a:t>
            </a:fld>
            <a:r>
              <a:rPr lang="de-DE"/>
              <a:t> </a:t>
            </a:r>
            <a:endParaRPr/>
          </a:p>
        </p:txBody>
      </p:sp>
      <p:graphicFrame>
        <p:nvGraphicFramePr>
          <p:cNvPr id="934091968" name="Table 934091967"/>
          <p:cNvGraphicFramePr>
            <a:graphicFrameLocks xmlns:a="http://schemas.openxmlformats.org/drawingml/2006/main"/>
          </p:cNvGraphicFramePr>
          <p:nvPr/>
        </p:nvGraphicFramePr>
        <p:xfrm>
          <a:off x="467999" y="1308531"/>
          <a:ext cx="7560000" cy="1570716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{9D7B26C5-4107-4FEC-AEDC-1716B250A1EF}</a:tableStyleId>
              </a:tblPr>
              <a:tblGrid>
                <a:gridCol w="2520000"/>
                <a:gridCol w="2520000"/>
                <a:gridCol w="2520000"/>
              </a:tblGrid>
              <a:tr h="40089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Operator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Usage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Examples</a:t>
                      </a:r>
                      <a:endParaRPr/>
                    </a:p>
                  </a:txBody>
                  <a:tcPr/>
                </a:tc>
              </a:tr>
              <a:tr h="40089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Assignment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=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 i = 1</a:t>
                      </a:r>
                      <a:endParaRPr/>
                    </a:p>
                  </a:txBody>
                  <a:tcPr/>
                </a:tc>
              </a:tr>
              <a:tr h="38446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Equals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==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== 1</a:t>
                      </a:r>
                      <a:endParaRPr/>
                    </a:p>
                  </a:txBody>
                  <a:tcPr/>
                </a:tc>
              </a:tr>
              <a:tr h="384464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Not equals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!=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1 != 2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8710228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Primitive data, standard operators and comments</a:t>
            </a:r>
            <a:endParaRPr lang="de-DE"/>
          </a:p>
        </p:txBody>
      </p:sp>
      <p:sp>
        <p:nvSpPr>
          <p:cNvPr id="243035162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Numeric standard operator</a:t>
            </a:r>
            <a:endParaRPr/>
          </a:p>
          <a:p>
            <a:pPr>
              <a:defRPr/>
            </a:pPr>
            <a:endParaRPr lang="de-DE"/>
          </a:p>
        </p:txBody>
      </p:sp>
      <p:sp>
        <p:nvSpPr>
          <p:cNvPr id="12888634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8000485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9464E1A-4763-836C-13E2-64F3A62E84A1}" type="slidenum">
              <a:rPr lang="de-DE"/>
              <a:t>17</a:t>
            </a:fld>
            <a:r>
              <a:rPr lang="de-DE"/>
              <a:t> </a:t>
            </a:r>
            <a:endParaRPr/>
          </a:p>
        </p:txBody>
      </p:sp>
      <p:graphicFrame>
        <p:nvGraphicFramePr>
          <p:cNvPr id="2050546792" name="Table 2050546791"/>
          <p:cNvGraphicFramePr>
            <a:graphicFrameLocks xmlns:a="http://schemas.openxmlformats.org/drawingml/2006/main"/>
          </p:cNvGraphicFramePr>
          <p:nvPr/>
        </p:nvGraphicFramePr>
        <p:xfrm>
          <a:off x="467998" y="1308530"/>
          <a:ext cx="7560000" cy="2724108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{9D7B26C5-4107-4FEC-AEDC-1716B250A1EF}</a:tableStyleId>
              </a:tblPr>
              <a:tblGrid>
                <a:gridCol w="2520000"/>
                <a:gridCol w="2520000"/>
                <a:gridCol w="2520000"/>
              </a:tblGrid>
              <a:tr h="40089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Operator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Usage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Examples</a:t>
                      </a:r>
                      <a:endParaRPr/>
                    </a:p>
                  </a:txBody>
                  <a:tcPr/>
                </a:tc>
              </a:tr>
              <a:tr h="40089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Addition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+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+ 1 == 2</a:t>
                      </a:r>
                      <a:endParaRPr/>
                    </a:p>
                  </a:txBody>
                  <a:tcPr/>
                </a:tc>
              </a:tr>
              <a:tr h="38446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Substraction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1 - 1 == 0</a:t>
                      </a:r>
                      <a:endParaRPr/>
                    </a:p>
                  </a:txBody>
                  <a:tcPr/>
                </a:tc>
              </a:tr>
              <a:tr h="38446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Multiplication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*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2 * 3 == 6</a:t>
                      </a:r>
                      <a:endParaRPr/>
                    </a:p>
                  </a:txBody>
                  <a:tcPr/>
                </a:tc>
              </a:tr>
              <a:tr h="38446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Division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/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6 / 3 == 2</a:t>
                      </a:r>
                      <a:endParaRPr/>
                    </a:p>
                  </a:txBody>
                  <a:tcPr/>
                </a:tc>
              </a:tr>
              <a:tr h="38446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Modulo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%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5 % 2 == 1</a:t>
                      </a:r>
                      <a:endParaRPr/>
                    </a:p>
                  </a:txBody>
                  <a:tcPr/>
                </a:tc>
              </a:tr>
              <a:tr h="38446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Exponential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**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5 ** 3 == 125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5167155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Primitive data, standard operators and comments</a:t>
            </a:r>
            <a:endParaRPr lang="de-DE"/>
          </a:p>
        </p:txBody>
      </p:sp>
      <p:sp>
        <p:nvSpPr>
          <p:cNvPr id="340743472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Boolean standard operator</a:t>
            </a:r>
            <a:endParaRPr/>
          </a:p>
          <a:p>
            <a:pPr>
              <a:defRPr/>
            </a:pPr>
            <a:endParaRPr lang="de-DE"/>
          </a:p>
        </p:txBody>
      </p:sp>
      <p:sp>
        <p:nvSpPr>
          <p:cNvPr id="141663292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2096105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209B5A-1EA2-9217-B4B1-BDF0D257CC91}" type="slidenum">
              <a:rPr lang="de-DE"/>
              <a:t>18</a:t>
            </a:fld>
            <a:r>
              <a:rPr lang="de-DE"/>
              <a:t> </a:t>
            </a:r>
            <a:endParaRPr/>
          </a:p>
        </p:txBody>
      </p:sp>
      <p:graphicFrame>
        <p:nvGraphicFramePr>
          <p:cNvPr id="535135214" name="Table 535135213"/>
          <p:cNvGraphicFramePr>
            <a:graphicFrameLocks xmlns:a="http://schemas.openxmlformats.org/drawingml/2006/main"/>
          </p:cNvGraphicFramePr>
          <p:nvPr/>
        </p:nvGraphicFramePr>
        <p:xfrm>
          <a:off x="467998" y="1308530"/>
          <a:ext cx="7560000" cy="331135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{9D7B26C5-4107-4FEC-AEDC-1716B250A1EF}</a:tableStyleId>
              </a:tblPr>
              <a:tblGrid>
                <a:gridCol w="2520000"/>
                <a:gridCol w="2520000"/>
                <a:gridCol w="2520000"/>
              </a:tblGrid>
              <a:tr h="362419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Operator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Usage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Examples</a:t>
                      </a:r>
                      <a:endParaRPr/>
                    </a:p>
                  </a:txBody>
                  <a:tcPr/>
                </a:tc>
              </a:tr>
              <a:tr h="838414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and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and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True and True == True </a:t>
                      </a:r>
                      <a:endParaRPr/>
                    </a:p>
                    <a:p>
                      <a:pPr>
                        <a:defRPr/>
                      </a:pPr>
                      <a:r>
                        <a:rPr/>
                        <a:t>True and False == False</a:t>
                      </a:r>
                      <a:endParaRPr/>
                    </a:p>
                    <a:p>
                      <a:pPr>
                        <a:defRPr/>
                      </a:pPr>
                      <a:r>
                        <a:rPr/>
                        <a:t>False and True == False</a:t>
                      </a:r>
                      <a:endParaRPr/>
                    </a:p>
                    <a:p>
                      <a:pPr>
                        <a:defRPr/>
                      </a:pPr>
                      <a:r>
                        <a:rPr/>
                        <a:t>False and False == </a:t>
                      </a:r>
                      <a:r>
                        <a:rPr lang="de-DE"/>
                        <a:t>False</a:t>
                      </a:r>
                      <a:endParaRPr/>
                    </a:p>
                  </a:txBody>
                  <a:tcPr/>
                </a:tc>
              </a:tr>
              <a:tr h="826929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True 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or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True == True </a:t>
                      </a:r>
                      <a:endParaRPr sz="1350"/>
                    </a:p>
                    <a:p>
                      <a:pPr>
                        <a:defRPr/>
                      </a:pP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True 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or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False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== True</a:t>
                      </a:r>
                      <a:endParaRPr sz="1350"/>
                    </a:p>
                    <a:p>
                      <a:pPr>
                        <a:defRPr/>
                      </a:pP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False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or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True == True</a:t>
                      </a:r>
                      <a:endParaRPr sz="1350"/>
                    </a:p>
                    <a:p>
                      <a:pPr>
                        <a:defRPr/>
                      </a:pP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False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or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False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 == 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False</a:t>
                      </a:r>
                      <a:endParaRPr/>
                    </a:p>
                  </a:txBody>
                  <a:tcPr/>
                </a:tc>
              </a:tr>
              <a:tr h="1012989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negation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not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not True == False</a:t>
                      </a:r>
                      <a:endParaRPr/>
                    </a:p>
                    <a:p>
                      <a:pPr>
                        <a:defRPr/>
                      </a:pPr>
                      <a:r>
                        <a:rPr/>
                        <a:t>not False == True</a:t>
                      </a:r>
                      <a:endParaRPr/>
                    </a:p>
                    <a:p>
                      <a:pPr>
                        <a:defRPr/>
                      </a:pPr>
                      <a:r>
                        <a:rPr/>
                        <a:t>not not True == True</a:t>
                      </a:r>
                      <a:endParaRPr/>
                    </a:p>
                    <a:p>
                      <a:pPr>
                        <a:defRPr/>
                      </a:pPr>
                      <a:r>
                        <a:rPr/>
                        <a:t>not not not not not True == False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25542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Syntax</a:t>
            </a:r>
            <a:endParaRPr lang="de-DE"/>
          </a:p>
        </p:txBody>
      </p:sp>
      <p:sp>
        <p:nvSpPr>
          <p:cNvPr id="1850352812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53112362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08896549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6EEC0E0-8607-095C-F507-C69D95283898}" type="slidenum">
              <a:rPr lang="de-DE"/>
              <a:t>19</a:t>
            </a:fld>
            <a:r>
              <a:rPr lang="de-DE"/>
              <a:t> </a:t>
            </a:r>
            <a:endParaRPr/>
          </a:p>
        </p:txBody>
      </p:sp>
      <p:sp>
        <p:nvSpPr>
          <p:cNvPr id="1445954815" name="Rectangle 1445954814"/>
          <p:cNvSpPr/>
          <p:nvPr/>
        </p:nvSpPr>
        <p:spPr bwMode="auto">
          <a:xfrm>
            <a:off x="468000" y="918000"/>
            <a:ext cx="7560000" cy="3114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This is a comment, it‘s start with ‚#‘ and is not evaluated by Python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Ubuntu Mono"/>
              </a:rPr>
              <a:t>“““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Ubuntu Mono"/>
              </a:rPr>
              <a:t>This is also a comment but spanning over 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Ubuntu Mono"/>
              </a:rPr>
              <a:t>multiple lines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Ubuntu Mono"/>
              </a:rPr>
              <a:t>“““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Ubuntu Mono"/>
              </a:rPr>
              <a:t># Your future you will appreciate to see some of them in your code ... Believe me</a:t>
            </a:r>
            <a:endParaRPr/>
          </a:p>
          <a:p>
            <a:pPr>
              <a:defRPr/>
            </a:pPr>
            <a:endParaRPr lang="en-US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endParaRPr lang="en-US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x = 1 # This is an assignment/declaration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y = 3 # This is also an assignment/ declaration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x + y # This is an operation, adds y to x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z = x + y # operation and assignment/declaration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print(“z is:”, z)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z is: 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Why Python?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Easy to use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Common in scientific setting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Lot of 3rd party support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Works on Linux, MacOS and Windows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General purpose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/>
              <a:t>Automating (Ansible)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/>
              <a:t>Web application (streamlit)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 sz="15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Machine and Deep Learning</a:t>
            </a:r>
            <a:r>
              <a:rPr lang="de-DE"/>
              <a:t> (Keras &amp; PyTorch)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/>
              <a:t>Data analysis &amp; visualization (Pandas, Plotly)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/>
              <a:t>Game development (Pygame)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2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262261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Exercise 1</a:t>
            </a:r>
            <a:endParaRPr/>
          </a:p>
        </p:txBody>
      </p:sp>
      <p:sp>
        <p:nvSpPr>
          <p:cNvPr id="1598803831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21177347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04832EE-9C33-D31F-86A3-51FF815A96B0}" type="slidenum">
              <a:rPr lang="de-DE"/>
              <a:t>20</a:t>
            </a:fld>
            <a:r>
              <a:rPr lang="de-DE"/>
              <a:t> 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 bwMode="auto">
          <a:xfrm>
            <a:off x="3809478" y="918000"/>
            <a:ext cx="4578945" cy="3693860"/>
          </a:xfrm>
        </p:spPr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Open the downloaded folder in Visual Studio Code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Now we do a few steps together. After each step raise your hand to show you’re ready!</a:t>
            </a:r>
            <a:endParaRPr/>
          </a:p>
        </p:txBody>
      </p:sp>
      <p:sp>
        <p:nvSpPr>
          <p:cNvPr id="2" name="TextBox 1"/>
          <p:cNvSpPr txBox="1"/>
          <p:nvPr/>
        </p:nvSpPr>
        <p:spPr bwMode="auto">
          <a:xfrm>
            <a:off x="-31782" y="4109697"/>
            <a:ext cx="428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>
                <a:solidFill>
                  <a:srgbClr val="003460"/>
                </a:solidFill>
              </a:rPr>
              <a:t>https://</a:t>
            </a:r>
            <a:r>
              <a:rPr lang="en-GB" sz="2400" b="1">
                <a:solidFill>
                  <a:srgbClr val="003460"/>
                </a:solidFill>
              </a:rPr>
              <a:t>l.rub.de</a:t>
            </a:r>
            <a:r>
              <a:rPr lang="en-GB" sz="2400" b="1">
                <a:solidFill>
                  <a:srgbClr val="003460"/>
                </a:solidFill>
              </a:rPr>
              <a:t>/d291640f</a:t>
            </a:r>
            <a:endParaRPr lang="en-US" sz="2400" b="1">
              <a:solidFill>
                <a:srgbClr val="0034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11531" t="10869" r="12382" b="10870"/>
          <a:stretch/>
        </p:blipFill>
        <p:spPr bwMode="auto">
          <a:xfrm>
            <a:off x="468000" y="909101"/>
            <a:ext cx="3023880" cy="3110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262261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Exercise 1</a:t>
            </a:r>
            <a:endParaRPr/>
          </a:p>
        </p:txBody>
      </p:sp>
      <p:sp>
        <p:nvSpPr>
          <p:cNvPr id="1598803831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21177347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04832EE-9C33-D31F-86A3-51FF815A96B0}" type="slidenum">
              <a:rPr lang="de-DE"/>
              <a:t>21</a:t>
            </a:fld>
            <a:r>
              <a:rPr lang="de-DE"/>
              <a:t> </a:t>
            </a:r>
            <a:endParaRPr/>
          </a:p>
        </p:txBody>
      </p:sp>
      <p:pic>
        <p:nvPicPr>
          <p:cNvPr id="6" name="Content Placeholder 5"/>
          <p:cNvPicPr>
            <a:picLocks noChangeAspect="1"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1268427" y="917575"/>
            <a:ext cx="5959447" cy="3367088"/>
          </a:xfr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/>
          <p:nvPr/>
        </p:nvSpPr>
        <p:spPr bwMode="auto">
          <a:xfrm>
            <a:off x="2489755" y="843558"/>
            <a:ext cx="3234374" cy="34563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/>
              <a:buNone/>
              <a:defRPr sz="15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+mj-lt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  <a:defRPr/>
            </a:pPr>
            <a:r>
              <a:rPr lang="en-US"/>
              <a:t>Open the command </a:t>
            </a:r>
            <a:r>
              <a:rPr lang="en-US"/>
              <a:t>pallete</a:t>
            </a:r>
            <a:r>
              <a:rPr lang="en-US"/>
              <a:t> 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Type in: `select inter` and select `Python: Select interpreter` 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</p:txBody>
      </p:sp>
      <p:sp>
        <p:nvSpPr>
          <p:cNvPr id="48262261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Exercise 1</a:t>
            </a:r>
            <a:endParaRPr/>
          </a:p>
        </p:txBody>
      </p:sp>
      <p:sp>
        <p:nvSpPr>
          <p:cNvPr id="1598803831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21177347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04832EE-9C33-D31F-86A3-51FF815A96B0}" type="slidenum">
              <a:rPr lang="de-DE"/>
              <a:t>22</a:t>
            </a:fld>
            <a:r>
              <a:rPr lang="de-DE"/>
              <a:t> </a:t>
            </a:r>
            <a:endParaRPr/>
          </a:p>
        </p:txBody>
      </p:sp>
      <p:pic>
        <p:nvPicPr>
          <p:cNvPr id="2" name="Content Placeholder 1"/>
          <p:cNvPicPr>
            <a:picLocks noChangeAspect="1" noGrp="1"/>
          </p:cNvPicPr>
          <p:nvPr>
            <p:ph idx="1"/>
          </p:nvPr>
        </p:nvPicPr>
        <p:blipFill>
          <a:blip r:embed="rId3"/>
          <a:srcRect l="0" t="0" r="0" b="26417"/>
          <a:stretch/>
        </p:blipFill>
        <p:spPr bwMode="auto">
          <a:xfrm>
            <a:off x="5796136" y="430770"/>
            <a:ext cx="3178946" cy="271823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 bwMode="auto">
          <a:xfrm rot="661587">
            <a:off x="4192730" y="71009"/>
            <a:ext cx="2213350" cy="51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View / Command </a:t>
            </a:r>
            <a:r>
              <a:rPr lang="en-US"/>
              <a:t>pallete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52785" y="3354242"/>
            <a:ext cx="2544146" cy="107245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 bwMode="auto">
          <a:xfrm rot="661587">
            <a:off x="4190652" y="3096262"/>
            <a:ext cx="2213350" cy="51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107504" y="2166472"/>
            <a:ext cx="2428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>
                <a:solidFill>
                  <a:srgbClr val="003460"/>
                </a:solidFill>
              </a:rPr>
              <a:t>https://</a:t>
            </a:r>
            <a:r>
              <a:rPr lang="en-GB" sz="2400" b="1">
                <a:solidFill>
                  <a:srgbClr val="003460"/>
                </a:solidFill>
              </a:rPr>
              <a:t>l.rub.de</a:t>
            </a:r>
            <a:r>
              <a:rPr lang="en-GB" sz="2400" b="1">
                <a:solidFill>
                  <a:srgbClr val="003460"/>
                </a:solidFill>
              </a:rPr>
              <a:t>/d291640f</a:t>
            </a:r>
            <a:endParaRPr lang="en-US" sz="2400" b="1">
              <a:solidFill>
                <a:srgbClr val="0034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l="11531" t="10869" r="12382" b="10870"/>
          <a:stretch/>
        </p:blipFill>
        <p:spPr bwMode="auto">
          <a:xfrm>
            <a:off x="614752" y="832714"/>
            <a:ext cx="1330148" cy="13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/>
          <p:nvPr/>
        </p:nvSpPr>
        <p:spPr bwMode="auto">
          <a:xfrm>
            <a:off x="2489754" y="843558"/>
            <a:ext cx="3450398" cy="34563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/>
              <a:buNone/>
              <a:defRPr sz="15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+mj-lt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  <a:defRPr/>
            </a:pPr>
            <a:r>
              <a:rPr lang="en-US"/>
              <a:t>Your environments interpreter should be listed as    </a:t>
            </a:r>
            <a:r>
              <a:rPr lang="en-US" b="0">
                <a:solidFill>
                  <a:srgbClr val="8EAE0F"/>
                </a:solidFill>
                <a:highlight>
                  <a:srgbClr val="000000"/>
                </a:highlight>
                <a:latin typeface="Ubuntu Mono"/>
                <a:cs typeface="Consolas"/>
              </a:rPr>
              <a:t>…/</a:t>
            </a:r>
            <a:r>
              <a:rPr lang="en-US" b="0">
                <a:solidFill>
                  <a:srgbClr val="8EAE0F"/>
                </a:solidFill>
                <a:highlight>
                  <a:srgbClr val="000000"/>
                </a:highlight>
                <a:latin typeface="Ubuntu Mono"/>
                <a:cs typeface="Consolas"/>
              </a:rPr>
              <a:t>python_course</a:t>
            </a:r>
            <a:r>
              <a:rPr lang="en-US" b="0">
                <a:solidFill>
                  <a:srgbClr val="8EAE0F"/>
                </a:solidFill>
                <a:highlight>
                  <a:srgbClr val="000000"/>
                </a:highlight>
                <a:latin typeface="Ubuntu Mono"/>
                <a:cs typeface="Consolas"/>
              </a:rPr>
              <a:t>/bin/python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endParaRPr lang="en-US"/>
          </a:p>
          <a:p>
            <a:pPr marL="285750" lvl="1" indent="-285750">
              <a:buFont typeface="Arial"/>
              <a:buChar char="•"/>
              <a:defRPr/>
            </a:pPr>
            <a:r>
              <a:rPr lang="en-US"/>
              <a:t>Open </a:t>
            </a:r>
            <a:r>
              <a:rPr lang="en-US">
                <a:solidFill>
                  <a:srgbClr val="8EAE0F"/>
                </a:solidFill>
                <a:highlight>
                  <a:srgbClr val="000000"/>
                </a:highlight>
                <a:latin typeface="Ubuntu Mono"/>
              </a:rPr>
              <a:t>python_course.ipynb</a:t>
            </a:r>
            <a:endParaRPr lang="en-US">
              <a:solidFill>
                <a:srgbClr val="8EAE0F"/>
              </a:solidFill>
              <a:highlight>
                <a:srgbClr val="000000"/>
              </a:highlight>
              <a:latin typeface="Ubuntu Mono"/>
            </a:endParaRPr>
          </a:p>
          <a:p>
            <a:pPr marL="285750" lvl="1" indent="-285750">
              <a:buFont typeface="Arial"/>
              <a:buChar char="•"/>
              <a:defRPr/>
            </a:pPr>
            <a:endParaRPr lang="en-US"/>
          </a:p>
          <a:p>
            <a:pPr marL="285750" lvl="1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</p:txBody>
      </p:sp>
      <p:sp>
        <p:nvSpPr>
          <p:cNvPr id="48262261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Exercise 1</a:t>
            </a:r>
            <a:endParaRPr/>
          </a:p>
        </p:txBody>
      </p:sp>
      <p:sp>
        <p:nvSpPr>
          <p:cNvPr id="1598803831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21177347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04832EE-9C33-D31F-86A3-51FF815A96B0}" type="slidenum">
              <a:rPr lang="de-DE"/>
              <a:t>23</a:t>
            </a:fld>
            <a:r>
              <a:rPr lang="de-DE"/>
              <a:t> </a:t>
            </a:r>
            <a:endParaRPr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976248" y="483518"/>
            <a:ext cx="3059672" cy="1296144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 bwMode="auto">
          <a:xfrm rot="1413464">
            <a:off x="4617877" y="275957"/>
            <a:ext cx="1512133" cy="4605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 bwMode="auto">
          <a:xfrm>
            <a:off x="107504" y="2166472"/>
            <a:ext cx="2428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>
                <a:solidFill>
                  <a:srgbClr val="003460"/>
                </a:solidFill>
              </a:rPr>
              <a:t>https://</a:t>
            </a:r>
            <a:r>
              <a:rPr lang="en-GB" sz="2400" b="1">
                <a:solidFill>
                  <a:srgbClr val="003460"/>
                </a:solidFill>
              </a:rPr>
              <a:t>l.rub.de</a:t>
            </a:r>
            <a:r>
              <a:rPr lang="en-GB" sz="2400" b="1">
                <a:solidFill>
                  <a:srgbClr val="003460"/>
                </a:solidFill>
              </a:rPr>
              <a:t>/d291640f</a:t>
            </a:r>
            <a:endParaRPr lang="en-US" sz="2400" b="1">
              <a:solidFill>
                <a:srgbClr val="0034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11531" t="10869" r="12382" b="10870"/>
          <a:stretch/>
        </p:blipFill>
        <p:spPr bwMode="auto">
          <a:xfrm>
            <a:off x="614752" y="832714"/>
            <a:ext cx="1330148" cy="13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262261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Exercise 1</a:t>
            </a:r>
            <a:endParaRPr/>
          </a:p>
        </p:txBody>
      </p:sp>
      <p:sp>
        <p:nvSpPr>
          <p:cNvPr id="1598803831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21177347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04832EE-9C33-D31F-86A3-51FF815A96B0}" type="slidenum">
              <a:rPr lang="de-DE"/>
              <a:t>24</a:t>
            </a:fld>
            <a:r>
              <a:rPr lang="de-DE"/>
              <a:t> 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 bwMode="auto">
          <a:xfrm>
            <a:off x="2489755" y="843558"/>
            <a:ext cx="3889920" cy="3693860"/>
          </a:xfrm>
        </p:spPr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Select your kernel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Python environment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Your selected python environment should be listed</a:t>
            </a: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02578" y="775663"/>
            <a:ext cx="2753270" cy="109153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 rot="20836411">
            <a:off x="6066339" y="1137593"/>
            <a:ext cx="1944216" cy="51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Upper right corner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79674" y="2081777"/>
            <a:ext cx="2072416" cy="637433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 bwMode="auto">
          <a:xfrm rot="1162968">
            <a:off x="4614076" y="1787997"/>
            <a:ext cx="1944216" cy="51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444208" y="3474723"/>
            <a:ext cx="2258725" cy="87399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 rot="1853017">
            <a:off x="4730469" y="3015103"/>
            <a:ext cx="1944216" cy="51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Python env</a:t>
            </a:r>
            <a:endParaRPr/>
          </a:p>
        </p:txBody>
      </p:sp>
      <p:sp>
        <p:nvSpPr>
          <p:cNvPr id="2" name="TextBox 1"/>
          <p:cNvSpPr txBox="1"/>
          <p:nvPr/>
        </p:nvSpPr>
        <p:spPr bwMode="auto">
          <a:xfrm>
            <a:off x="107504" y="2166472"/>
            <a:ext cx="2428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>
                <a:solidFill>
                  <a:srgbClr val="003460"/>
                </a:solidFill>
              </a:rPr>
              <a:t>https://</a:t>
            </a:r>
            <a:r>
              <a:rPr lang="en-GB" sz="2400" b="1">
                <a:solidFill>
                  <a:srgbClr val="003460"/>
                </a:solidFill>
              </a:rPr>
              <a:t>l.rub.de</a:t>
            </a:r>
            <a:r>
              <a:rPr lang="en-GB" sz="2400" b="1">
                <a:solidFill>
                  <a:srgbClr val="003460"/>
                </a:solidFill>
              </a:rPr>
              <a:t>/d291640f</a:t>
            </a:r>
            <a:endParaRPr lang="en-US" sz="2400" b="1">
              <a:solidFill>
                <a:srgbClr val="0034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rcRect l="11531" t="10869" r="12382" b="10870"/>
          <a:stretch/>
        </p:blipFill>
        <p:spPr bwMode="auto">
          <a:xfrm>
            <a:off x="614752" y="832714"/>
            <a:ext cx="1330148" cy="13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262261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Exercise 1</a:t>
            </a:r>
            <a:endParaRPr/>
          </a:p>
        </p:txBody>
      </p:sp>
      <p:sp>
        <p:nvSpPr>
          <p:cNvPr id="1598803831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21177347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04832EE-9C33-D31F-86A3-51FF815A96B0}" type="slidenum">
              <a:rPr lang="de-DE"/>
              <a:t>25</a:t>
            </a:fld>
            <a:r>
              <a:rPr lang="de-DE"/>
              <a:t> 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 bwMode="auto">
          <a:xfrm>
            <a:off x="2489755" y="843558"/>
            <a:ext cx="3889920" cy="3693860"/>
          </a:xfrm>
        </p:spPr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Select your kernel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Python environment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Your selected python environment should be listed</a:t>
            </a: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702578" y="775663"/>
            <a:ext cx="2753270" cy="109153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 rot="20836411">
            <a:off x="6066339" y="1137593"/>
            <a:ext cx="1944216" cy="51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Upper right corner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79674" y="2081777"/>
            <a:ext cx="2072416" cy="637433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 bwMode="auto">
          <a:xfrm rot="1162968">
            <a:off x="4614076" y="1787997"/>
            <a:ext cx="1944216" cy="51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444208" y="3474723"/>
            <a:ext cx="2258725" cy="87399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 rot="1853017">
            <a:off x="4730469" y="3015103"/>
            <a:ext cx="1944216" cy="515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Python env</a:t>
            </a:r>
            <a:endParaRPr/>
          </a:p>
        </p:txBody>
      </p:sp>
      <p:sp>
        <p:nvSpPr>
          <p:cNvPr id="2" name="TextBox 1"/>
          <p:cNvSpPr txBox="1"/>
          <p:nvPr/>
        </p:nvSpPr>
        <p:spPr bwMode="auto">
          <a:xfrm>
            <a:off x="107504" y="2166472"/>
            <a:ext cx="2428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>
                <a:solidFill>
                  <a:srgbClr val="003460"/>
                </a:solidFill>
              </a:rPr>
              <a:t>https://</a:t>
            </a:r>
            <a:r>
              <a:rPr lang="en-GB" sz="2400" b="1">
                <a:solidFill>
                  <a:srgbClr val="003460"/>
                </a:solidFill>
              </a:rPr>
              <a:t>l.rub.de</a:t>
            </a:r>
            <a:r>
              <a:rPr lang="en-GB" sz="2400" b="1">
                <a:solidFill>
                  <a:srgbClr val="003460"/>
                </a:solidFill>
              </a:rPr>
              <a:t>/d291640f</a:t>
            </a:r>
            <a:endParaRPr lang="en-US" sz="2400" b="1">
              <a:solidFill>
                <a:srgbClr val="0034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rcRect l="11531" t="10869" r="12382" b="10870"/>
          <a:stretch/>
        </p:blipFill>
        <p:spPr bwMode="auto">
          <a:xfrm>
            <a:off x="614752" y="832714"/>
            <a:ext cx="1330148" cy="13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262261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Exercise 1</a:t>
            </a:r>
            <a:endParaRPr/>
          </a:p>
        </p:txBody>
      </p:sp>
      <p:sp>
        <p:nvSpPr>
          <p:cNvPr id="1598803831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21177347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04832EE-9C33-D31F-86A3-51FF815A96B0}" type="slidenum">
              <a:rPr lang="de-DE"/>
              <a:t>26</a:t>
            </a:fld>
            <a:r>
              <a:rPr lang="de-DE"/>
              <a:t> 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 bwMode="auto">
          <a:xfrm>
            <a:off x="3419872" y="843557"/>
            <a:ext cx="5106581" cy="3554793"/>
          </a:xfrm>
        </p:spPr>
        <p:txBody>
          <a:bodyPr anchor="ctr"/>
          <a:lstStyle/>
          <a:p>
            <a:pPr algn="ctr">
              <a:defRPr/>
            </a:pPr>
            <a:r>
              <a:rPr lang="en-US"/>
              <a:t>Happy coding!!!</a:t>
            </a:r>
            <a:endParaRPr/>
          </a:p>
        </p:txBody>
      </p:sp>
      <p:sp>
        <p:nvSpPr>
          <p:cNvPr id="2" name="TextBox 1"/>
          <p:cNvSpPr txBox="1"/>
          <p:nvPr/>
        </p:nvSpPr>
        <p:spPr bwMode="auto">
          <a:xfrm>
            <a:off x="-31782" y="4109697"/>
            <a:ext cx="428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>
                <a:solidFill>
                  <a:srgbClr val="003460"/>
                </a:solidFill>
              </a:rPr>
              <a:t>https://</a:t>
            </a:r>
            <a:r>
              <a:rPr lang="en-GB" sz="2400" b="1">
                <a:solidFill>
                  <a:srgbClr val="003460"/>
                </a:solidFill>
              </a:rPr>
              <a:t>l.rub.de</a:t>
            </a:r>
            <a:r>
              <a:rPr lang="en-GB" sz="2400" b="1">
                <a:solidFill>
                  <a:srgbClr val="003460"/>
                </a:solidFill>
              </a:rPr>
              <a:t>/d291640f</a:t>
            </a:r>
            <a:endParaRPr lang="en-US" sz="2400" b="1">
              <a:solidFill>
                <a:srgbClr val="0034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11531" t="10869" r="12382" b="10870"/>
          <a:stretch/>
        </p:blipFill>
        <p:spPr bwMode="auto">
          <a:xfrm>
            <a:off x="468000" y="909101"/>
            <a:ext cx="3023880" cy="3110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21179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Functions</a:t>
            </a:r>
            <a:endParaRPr lang="de-DE"/>
          </a:p>
        </p:txBody>
      </p:sp>
      <p:sp>
        <p:nvSpPr>
          <p:cNvPr id="991737540" name="Inhaltsplatzhalter 2"/>
          <p:cNvSpPr>
            <a:spLocks noGrp="1"/>
          </p:cNvSpPr>
          <p:nvPr>
            <p:ph idx="1"/>
          </p:nvPr>
        </p:nvSpPr>
        <p:spPr bwMode="auto">
          <a:xfrm>
            <a:off x="515955" y="864000"/>
            <a:ext cx="7560000" cy="3366000"/>
          </a:xfrm>
        </p:spPr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Represents a calculation / method / process / user interaction ...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Reusable</a:t>
            </a:r>
            <a:endParaRPr/>
          </a:p>
          <a:p>
            <a:pPr>
              <a:defRPr/>
            </a:pPr>
            <a:endParaRPr lang="de-DE"/>
          </a:p>
        </p:txBody>
      </p:sp>
      <p:sp>
        <p:nvSpPr>
          <p:cNvPr id="49310241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35222578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A5325FF-A996-533E-F6EF-B10EB4E7F6A0}" type="slidenum">
              <a:rPr lang="de-DE"/>
              <a:t>27</a:t>
            </a:fld>
            <a:r>
              <a:rPr lang="de-DE"/>
              <a:t> </a:t>
            </a:r>
            <a:endParaRPr/>
          </a:p>
        </p:txBody>
      </p:sp>
      <p:sp>
        <p:nvSpPr>
          <p:cNvPr id="540724227" name="Rectangle 540724226"/>
          <p:cNvSpPr/>
          <p:nvPr/>
        </p:nvSpPr>
        <p:spPr bwMode="auto">
          <a:xfrm>
            <a:off x="1497302" y="2715294"/>
            <a:ext cx="6578652" cy="1062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def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i_am_a_function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(arg_1: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int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, arg_2: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float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= 0.1) -&gt;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float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:</a:t>
            </a:r>
            <a:endParaRPr/>
          </a:p>
          <a:p>
            <a:pPr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#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something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is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happening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here</a:t>
            </a:r>
            <a:endParaRPr/>
          </a:p>
          <a:p>
            <a:pPr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# </a:t>
            </a:r>
            <a:endParaRPr/>
          </a:p>
          <a:p>
            <a:pPr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...</a:t>
            </a:r>
            <a:endParaRPr/>
          </a:p>
          <a:p>
            <a:pPr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return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some_var</a:t>
            </a:r>
            <a:endParaRPr/>
          </a:p>
          <a:p>
            <a:pPr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</a:t>
            </a:r>
            <a:endParaRPr sz="1350">
              <a:solidFill>
                <a:schemeClr val="bg2"/>
              </a:solidFill>
              <a:latin typeface="Ubuntu Mono"/>
              <a:cs typeface="Ubuntu Mono"/>
            </a:endParaRPr>
          </a:p>
        </p:txBody>
      </p:sp>
      <p:sp>
        <p:nvSpPr>
          <p:cNvPr id="1166311985" name="Right Arrow 1166311984"/>
          <p:cNvSpPr/>
          <p:nvPr/>
        </p:nvSpPr>
        <p:spPr bwMode="auto">
          <a:xfrm rot="1816608">
            <a:off x="852652" y="2440016"/>
            <a:ext cx="782943" cy="3367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0"/>
          <a:lstStyle/>
          <a:p>
            <a:pPr algn="ctr">
              <a:defRPr/>
            </a:pPr>
            <a:r>
              <a:rPr sz="1000"/>
              <a:t>keyword</a:t>
            </a:r>
            <a:endParaRPr sz="900"/>
          </a:p>
        </p:txBody>
      </p:sp>
      <p:grpSp>
        <p:nvGrpSpPr>
          <p:cNvPr id="3" name="Group 2"/>
          <p:cNvGrpSpPr/>
          <p:nvPr/>
        </p:nvGrpSpPr>
        <p:grpSpPr bwMode="auto">
          <a:xfrm>
            <a:off x="1530479" y="2013969"/>
            <a:ext cx="2127513" cy="804138"/>
            <a:chOff x="1530479" y="2013969"/>
            <a:chExt cx="2127513" cy="804138"/>
          </a:xfrm>
        </p:grpSpPr>
        <p:sp>
          <p:nvSpPr>
            <p:cNvPr id="269328078" name="Left Brace 269328077"/>
            <p:cNvSpPr/>
            <p:nvPr/>
          </p:nvSpPr>
          <p:spPr bwMode="auto">
            <a:xfrm rot="5399976">
              <a:off x="2434329" y="2016021"/>
              <a:ext cx="315496" cy="1288676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 algn="ctr">
              <a:solidFill>
                <a:srgbClr val="0035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/>
            </a:p>
          </p:txBody>
        </p:sp>
        <p:sp>
          <p:nvSpPr>
            <p:cNvPr id="710196415" name="TextBox 710196414"/>
            <p:cNvSpPr txBox="1"/>
            <p:nvPr/>
          </p:nvSpPr>
          <p:spPr bwMode="auto">
            <a:xfrm>
              <a:off x="1530479" y="2013969"/>
              <a:ext cx="2127513" cy="5032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/>
                <a:t>function name in lower_snake_case</a:t>
              </a:r>
              <a:endParaRPr/>
            </a:p>
          </p:txBody>
        </p:sp>
      </p:grpSp>
      <p:grpSp>
        <p:nvGrpSpPr>
          <p:cNvPr id="4" name="Group 3"/>
          <p:cNvGrpSpPr/>
          <p:nvPr/>
        </p:nvGrpSpPr>
        <p:grpSpPr bwMode="auto">
          <a:xfrm>
            <a:off x="2863659" y="1246525"/>
            <a:ext cx="3489270" cy="1571581"/>
            <a:chOff x="2863659" y="1246525"/>
            <a:chExt cx="3489270" cy="1571581"/>
          </a:xfrm>
        </p:grpSpPr>
        <p:sp>
          <p:nvSpPr>
            <p:cNvPr id="1063150634" name="Left Brace 1063150633"/>
            <p:cNvSpPr/>
            <p:nvPr/>
          </p:nvSpPr>
          <p:spPr bwMode="auto">
            <a:xfrm rot="5399976">
              <a:off x="4074144" y="959420"/>
              <a:ext cx="1068301" cy="2649071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 algn="ctr">
              <a:solidFill>
                <a:srgbClr val="0035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/>
            </a:p>
          </p:txBody>
        </p:sp>
        <p:sp>
          <p:nvSpPr>
            <p:cNvPr id="407925210" name="TextBox 407925209"/>
            <p:cNvSpPr txBox="1"/>
            <p:nvPr/>
          </p:nvSpPr>
          <p:spPr bwMode="auto">
            <a:xfrm>
              <a:off x="2863659" y="1246525"/>
              <a:ext cx="3489270" cy="5032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/>
                <a:t>argument list, arguments also in lower_snake_case</a:t>
              </a:r>
              <a:endParaRPr/>
            </a:p>
          </p:txBody>
        </p:sp>
      </p:grpSp>
      <p:grpSp>
        <p:nvGrpSpPr>
          <p:cNvPr id="5" name="Group 4"/>
          <p:cNvGrpSpPr/>
          <p:nvPr/>
        </p:nvGrpSpPr>
        <p:grpSpPr bwMode="auto">
          <a:xfrm>
            <a:off x="5762664" y="2205071"/>
            <a:ext cx="2138311" cy="630841"/>
            <a:chOff x="5762664" y="2205071"/>
            <a:chExt cx="2138311" cy="630841"/>
          </a:xfrm>
        </p:grpSpPr>
        <p:sp>
          <p:nvSpPr>
            <p:cNvPr id="589746163" name="TextBox 589746162"/>
            <p:cNvSpPr txBox="1"/>
            <p:nvPr/>
          </p:nvSpPr>
          <p:spPr bwMode="auto">
            <a:xfrm>
              <a:off x="5762664" y="2205071"/>
              <a:ext cx="2138311" cy="2975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/>
                <a:t>type of return (optional)</a:t>
              </a:r>
              <a:endParaRPr/>
            </a:p>
          </p:txBody>
        </p:sp>
        <p:sp>
          <p:nvSpPr>
            <p:cNvPr id="1804957521" name="Left Brace 1804957520"/>
            <p:cNvSpPr/>
            <p:nvPr/>
          </p:nvSpPr>
          <p:spPr bwMode="auto">
            <a:xfrm rot="5399976">
              <a:off x="6699739" y="2187380"/>
              <a:ext cx="264162" cy="1032901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 algn="ctr">
              <a:solidFill>
                <a:srgbClr val="0035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 bwMode="auto">
          <a:xfrm>
            <a:off x="211439" y="3008340"/>
            <a:ext cx="1319040" cy="612560"/>
            <a:chOff x="211439" y="3008340"/>
            <a:chExt cx="1319040" cy="612560"/>
          </a:xfrm>
        </p:grpSpPr>
        <p:sp>
          <p:nvSpPr>
            <p:cNvPr id="207791386" name="Left Brace 207791385"/>
            <p:cNvSpPr/>
            <p:nvPr/>
          </p:nvSpPr>
          <p:spPr bwMode="auto">
            <a:xfrm>
              <a:off x="1266316" y="3008340"/>
              <a:ext cx="264163" cy="61256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 algn="ctr">
              <a:solidFill>
                <a:srgbClr val="0035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/>
            </a:p>
          </p:txBody>
        </p:sp>
        <p:sp>
          <p:nvSpPr>
            <p:cNvPr id="1712212787" name="TextBox 1712212786"/>
            <p:cNvSpPr txBox="1"/>
            <p:nvPr/>
          </p:nvSpPr>
          <p:spPr bwMode="auto">
            <a:xfrm>
              <a:off x="211439" y="3062980"/>
              <a:ext cx="1017121" cy="5032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/>
                <a:t>function body</a:t>
              </a:r>
              <a:endParaRPr/>
            </a:p>
          </p:txBody>
        </p:sp>
      </p:grpSp>
      <p:grpSp>
        <p:nvGrpSpPr>
          <p:cNvPr id="10" name="Group 9"/>
          <p:cNvGrpSpPr/>
          <p:nvPr/>
        </p:nvGrpSpPr>
        <p:grpSpPr bwMode="auto">
          <a:xfrm>
            <a:off x="3657993" y="3011580"/>
            <a:ext cx="3502589" cy="1366165"/>
            <a:chOff x="3657993" y="3011580"/>
            <a:chExt cx="3502589" cy="1366165"/>
          </a:xfrm>
        </p:grpSpPr>
        <p:cxnSp>
          <p:nvCxnSpPr>
            <p:cNvPr id="2" name="Straight Connector 1"/>
            <p:cNvCxnSpPr>
              <a:cxnSpLocks/>
              <a:stCxn id="2026965653" idx="0"/>
            </p:cNvCxnSpPr>
            <p:nvPr/>
          </p:nvCxnSpPr>
          <p:spPr bwMode="auto">
            <a:xfrm rot="16199969">
              <a:off x="5024977" y="3389412"/>
              <a:ext cx="1068626" cy="312962"/>
            </a:xfrm>
            <a:prstGeom prst="line">
              <a:avLst/>
            </a:prstGeom>
            <a:solidFill>
              <a:schemeClr val="tx2"/>
            </a:solidFill>
            <a:ln w="38099" cap="flat" cmpd="sng" algn="ctr">
              <a:solidFill>
                <a:srgbClr val="C0D27B"/>
              </a:solidFill>
              <a:prstDash val="solid"/>
              <a:tailEnd type="arrow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26965653" name="TextBox 2026965652"/>
            <p:cNvSpPr txBox="1"/>
            <p:nvPr/>
          </p:nvSpPr>
          <p:spPr bwMode="auto">
            <a:xfrm>
              <a:off x="3657993" y="4080206"/>
              <a:ext cx="3502589" cy="2975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>
                  <a:solidFill>
                    <a:srgbClr val="8EAE0F"/>
                  </a:solidFill>
                </a:rPr>
                <a:t>optional default value</a:t>
              </a:r>
              <a:endParaRPr/>
            </a:p>
          </p:txBody>
        </p:sp>
      </p:grpSp>
      <p:grpSp>
        <p:nvGrpSpPr>
          <p:cNvPr id="11" name="Group 10"/>
          <p:cNvGrpSpPr/>
          <p:nvPr/>
        </p:nvGrpSpPr>
        <p:grpSpPr bwMode="auto">
          <a:xfrm>
            <a:off x="259214" y="3782668"/>
            <a:ext cx="2815755" cy="608292"/>
            <a:chOff x="259214" y="3782668"/>
            <a:chExt cx="2815755" cy="608292"/>
          </a:xfrm>
        </p:grpSpPr>
        <p:sp>
          <p:nvSpPr>
            <p:cNvPr id="8" name="Left Brace 7"/>
            <p:cNvSpPr/>
            <p:nvPr/>
          </p:nvSpPr>
          <p:spPr bwMode="auto">
            <a:xfrm rot="16199998">
              <a:off x="1511110" y="3799356"/>
              <a:ext cx="297538" cy="26416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 algn="ctr">
              <a:solidFill>
                <a:srgbClr val="0035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/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259214" y="4093422"/>
              <a:ext cx="2815755" cy="2975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algn="ctr">
                <a:defRPr/>
              </a:pPr>
              <a:r>
                <a:rPr lang="de-DE" b="1"/>
                <a:t>4 spaces</a:t>
              </a:r>
              <a:r>
                <a:rPr lang="de-DE"/>
                <a:t>, not 1 tab, not 2 spaces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737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737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1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960588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Functions</a:t>
            </a:r>
            <a:endParaRPr lang="de-DE"/>
          </a:p>
        </p:txBody>
      </p:sp>
      <p:sp>
        <p:nvSpPr>
          <p:cNvPr id="451935082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Built-in functions</a:t>
            </a:r>
            <a:endParaRPr/>
          </a:p>
          <a:p>
            <a:pPr marL="650885" lvl="1" indent="-250835">
              <a:buSzPct val="75000"/>
              <a:buFont typeface="Arial"/>
              <a:buChar char="•"/>
              <a:defRPr/>
            </a:pPr>
            <a:r>
              <a:rPr lang="de-DE" sz="1500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pow(base, exp, mod=None)</a:t>
            </a:r>
            <a:r>
              <a:rPr lang="de-DE" sz="15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500">
                <a:latin typeface="Ubuntu Mono"/>
                <a:ea typeface="Ubuntu Mono"/>
                <a:cs typeface="Ubuntu Mono"/>
              </a:rPr>
              <a:t>- </a:t>
            </a:r>
            <a:r>
              <a:rPr lang="de-DE" sz="1500">
                <a:latin typeface="Arial"/>
                <a:ea typeface="Arial"/>
                <a:cs typeface="Arial"/>
              </a:rPr>
              <a:t>Returns </a:t>
            </a:r>
            <a:r>
              <a:rPr lang="de-DE" sz="1500" i="1">
                <a:latin typeface="Arial"/>
                <a:ea typeface="Arial"/>
                <a:cs typeface="Arial"/>
              </a:rPr>
              <a:t>base </a:t>
            </a:r>
            <a:r>
              <a:rPr lang="de-DE" sz="1500">
                <a:latin typeface="Arial"/>
                <a:ea typeface="Arial"/>
                <a:cs typeface="Arial"/>
              </a:rPr>
              <a:t>to the power of </a:t>
            </a:r>
            <a:r>
              <a:rPr lang="de-DE" sz="1500" i="1">
                <a:latin typeface="Arial"/>
                <a:ea typeface="Arial"/>
                <a:cs typeface="Arial"/>
              </a:rPr>
              <a:t>exp</a:t>
            </a:r>
            <a:r>
              <a:rPr lang="de-DE" sz="1500" i="1">
                <a:latin typeface="Ubuntu Mono"/>
                <a:ea typeface="Ubuntu Mono"/>
                <a:cs typeface="Ubuntu Mono"/>
              </a:rPr>
              <a:t> </a:t>
            </a:r>
            <a:endParaRPr sz="1500">
              <a:latin typeface="Ubuntu Mono"/>
              <a:cs typeface="Ubuntu Mono"/>
            </a:endParaRPr>
          </a:p>
          <a:p>
            <a:pPr marL="650885" lvl="1" indent="-250835">
              <a:buSzPct val="75000"/>
              <a:buFont typeface="Arial"/>
              <a:buChar char="•"/>
              <a:defRPr/>
            </a:pPr>
            <a:r>
              <a:rPr lang="de-DE" sz="1500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round(number, ndigits)</a:t>
            </a:r>
            <a:r>
              <a:rPr lang="de-DE" sz="1500">
                <a:latin typeface="Ubuntu Mono"/>
                <a:ea typeface="Ubuntu Mono"/>
                <a:cs typeface="Ubuntu Mono"/>
              </a:rPr>
              <a:t> - </a:t>
            </a:r>
            <a:r>
              <a:rPr lang="de-DE" sz="1500">
                <a:latin typeface="Arial"/>
                <a:ea typeface="Arial"/>
                <a:cs typeface="Arial"/>
              </a:rPr>
              <a:t>Rounds </a:t>
            </a:r>
            <a:r>
              <a:rPr lang="de-DE" sz="1500" i="1">
                <a:latin typeface="Arial"/>
                <a:ea typeface="Arial"/>
                <a:cs typeface="Arial"/>
              </a:rPr>
              <a:t>number</a:t>
            </a:r>
            <a:r>
              <a:rPr lang="de-DE" sz="1500" i="0">
                <a:latin typeface="Arial"/>
                <a:ea typeface="Arial"/>
                <a:cs typeface="Arial"/>
              </a:rPr>
              <a:t> to </a:t>
            </a:r>
            <a:r>
              <a:rPr lang="de-DE" sz="1500" i="1">
                <a:latin typeface="Arial"/>
                <a:ea typeface="Arial"/>
                <a:cs typeface="Arial"/>
              </a:rPr>
              <a:t>ndigits</a:t>
            </a:r>
            <a:r>
              <a:rPr lang="de-DE" sz="1500" i="0">
                <a:latin typeface="Arial"/>
                <a:ea typeface="Arial"/>
                <a:cs typeface="Arial"/>
              </a:rPr>
              <a:t>, if </a:t>
            </a:r>
            <a:r>
              <a:rPr lang="de-DE" sz="1500" i="1">
                <a:latin typeface="Arial"/>
                <a:ea typeface="Arial"/>
                <a:cs typeface="Arial"/>
              </a:rPr>
              <a:t>ndigits</a:t>
            </a:r>
            <a:r>
              <a:rPr lang="de-DE" sz="1500" i="0">
                <a:latin typeface="Arial"/>
                <a:ea typeface="Arial"/>
                <a:cs typeface="Arial"/>
              </a:rPr>
              <a:t> is </a:t>
            </a:r>
            <a:r>
              <a:rPr lang="de-DE" sz="1500" i="1">
                <a:latin typeface="Arial"/>
                <a:ea typeface="Arial"/>
                <a:cs typeface="Arial"/>
              </a:rPr>
              <a:t>None</a:t>
            </a:r>
            <a:r>
              <a:rPr lang="de-DE" sz="1500" i="0">
                <a:latin typeface="Arial"/>
                <a:ea typeface="Arial"/>
                <a:cs typeface="Arial"/>
              </a:rPr>
              <a:t> (default) it rounds to nearest integer</a:t>
            </a:r>
            <a:endParaRPr sz="1500" i="0">
              <a:latin typeface="Ubuntu Mono"/>
              <a:cs typeface="Ubuntu Mono"/>
            </a:endParaRPr>
          </a:p>
          <a:p>
            <a:pPr marL="650885" lvl="1" indent="-250835">
              <a:buSzPct val="75000"/>
              <a:buFont typeface="Arial"/>
              <a:buChar char="•"/>
              <a:defRPr/>
            </a:pPr>
            <a:r>
              <a:rPr sz="1500" b="0" i="0" u="none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print(</a:t>
            </a:r>
            <a:r>
              <a:rPr sz="1500" b="0" i="1" u="none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*objects</a:t>
            </a:r>
            <a:r>
              <a:rPr sz="1500" b="0" i="0" u="none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, </a:t>
            </a:r>
            <a:r>
              <a:rPr sz="1500" b="0" i="1" u="none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sep=' '</a:t>
            </a:r>
            <a:r>
              <a:rPr sz="1500" b="0" i="0" u="none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, </a:t>
            </a:r>
            <a:r>
              <a:rPr sz="1500" b="0" i="1" u="none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end='\n'</a:t>
            </a:r>
            <a:r>
              <a:rPr sz="1500" b="0" i="0" u="none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, </a:t>
            </a:r>
            <a:r>
              <a:rPr sz="1500" b="0" i="1" u="none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file=None</a:t>
            </a:r>
            <a:r>
              <a:rPr sz="1500" b="0" i="0" u="none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, </a:t>
            </a:r>
            <a:r>
              <a:rPr sz="1500" b="0" i="1" u="none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flush=False</a:t>
            </a:r>
            <a:r>
              <a:rPr sz="1500" b="0" i="0" u="none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)</a:t>
            </a:r>
            <a:r>
              <a:rPr lang="de-DE" sz="1500">
                <a:latin typeface="Ubuntu Mono"/>
                <a:ea typeface="Ubuntu Mono"/>
                <a:cs typeface="Ubuntu Mono"/>
              </a:rPr>
              <a:t> - </a:t>
            </a:r>
            <a:r>
              <a:rPr lang="de-DE" sz="1500">
                <a:latin typeface="Arial"/>
                <a:ea typeface="Arial"/>
                <a:cs typeface="Arial"/>
              </a:rPr>
              <a:t>Prints the </a:t>
            </a:r>
            <a:r>
              <a:rPr lang="de-DE" sz="1500" i="0">
                <a:latin typeface="Arial"/>
                <a:ea typeface="Arial"/>
                <a:cs typeface="Arial"/>
              </a:rPr>
              <a:t>given</a:t>
            </a:r>
            <a:r>
              <a:rPr lang="de-DE" sz="1500" i="1">
                <a:latin typeface="Arial"/>
                <a:ea typeface="Arial"/>
                <a:cs typeface="Arial"/>
              </a:rPr>
              <a:t> objects</a:t>
            </a:r>
            <a:r>
              <a:rPr lang="de-DE" sz="1500" i="0">
                <a:latin typeface="Arial"/>
                <a:ea typeface="Arial"/>
                <a:cs typeface="Arial"/>
              </a:rPr>
              <a:t>, using the provided separator and end character. </a:t>
            </a:r>
            <a:r>
              <a:rPr lang="de-DE" sz="1500" i="1">
                <a:latin typeface="Arial"/>
                <a:ea typeface="Arial"/>
                <a:cs typeface="Arial"/>
              </a:rPr>
              <a:t>file </a:t>
            </a:r>
            <a:r>
              <a:rPr lang="de-DE" sz="1500" i="0">
                <a:latin typeface="Arial"/>
                <a:ea typeface="Arial"/>
                <a:cs typeface="Arial"/>
              </a:rPr>
              <a:t>&amp; </a:t>
            </a:r>
            <a:r>
              <a:rPr lang="de-DE" sz="1500" i="1">
                <a:latin typeface="Arial"/>
                <a:ea typeface="Arial"/>
                <a:cs typeface="Arial"/>
              </a:rPr>
              <a:t>flush</a:t>
            </a:r>
            <a:r>
              <a:rPr lang="de-DE" sz="1500" i="0">
                <a:latin typeface="Arial"/>
                <a:ea typeface="Arial"/>
                <a:cs typeface="Arial"/>
              </a:rPr>
              <a:t> is for advanced purpose.</a:t>
            </a:r>
            <a:endParaRPr/>
          </a:p>
          <a:p>
            <a:pPr marL="650885" lvl="1" indent="-250835">
              <a:buSzPct val="75000"/>
              <a:buFont typeface="Arial"/>
              <a:buChar char="•"/>
              <a:defRPr/>
            </a:pPr>
            <a:endParaRPr i="0">
              <a:latin typeface="Arial"/>
              <a:cs typeface="Arial"/>
            </a:endParaRPr>
          </a:p>
          <a:p>
            <a:pPr marL="650885" lvl="1" indent="-250835">
              <a:buSzPct val="75000"/>
              <a:buFont typeface="Arial"/>
              <a:buChar char="•"/>
              <a:defRPr/>
            </a:pPr>
            <a:r>
              <a:rPr lang="de-DE" sz="1500" i="0">
                <a:latin typeface="Arial"/>
                <a:ea typeface="Arial"/>
                <a:cs typeface="Arial"/>
              </a:rPr>
              <a:t>More: </a:t>
            </a:r>
            <a:r>
              <a:rPr lang="de-DE" sz="15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https://docs.python.org/3/library/functions.html</a:t>
            </a:r>
            <a:endParaRPr i="0">
              <a:latin typeface="Arial"/>
              <a:cs typeface="Arial"/>
            </a:endParaRPr>
          </a:p>
          <a:p>
            <a:pPr>
              <a:defRPr/>
            </a:pPr>
            <a:endParaRPr lang="de-DE"/>
          </a:p>
        </p:txBody>
      </p:sp>
      <p:sp>
        <p:nvSpPr>
          <p:cNvPr id="42146883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68573515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E4A1EF6-FAD9-FB5C-B81D-65484CDB96CE}" type="slidenum">
              <a:rPr lang="de-DE"/>
              <a:t>28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RTFM – Read the ******* manual (docs)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You can find the Python documentation here: </a:t>
            </a:r>
            <a:r>
              <a:rPr lang="en-US" u="sng">
                <a:hlinkClick r:id="rId3" tooltip="https://docs.python.org/3/"/>
              </a:rPr>
              <a:t>https://docs.python.org/3/</a:t>
            </a:r>
            <a:endParaRPr lang="en-US"/>
          </a:p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29</a:t>
            </a:fld>
            <a:r>
              <a:rPr lang="de-DE"/>
              <a:t> </a:t>
            </a:r>
            <a:endParaRPr/>
          </a:p>
        </p:txBody>
      </p:sp>
      <p:pic>
        <p:nvPicPr>
          <p:cNvPr id="1026" name="Picture 2" descr="Docs? : r/ProgrammerHumor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567616" y="1396077"/>
            <a:ext cx="1540076" cy="1320065"/>
          </a:xfrm>
          <a:prstGeom prst="rect">
            <a:avLst/>
          </a:prstGeom>
          <a:noFill/>
        </p:spPr>
      </p:pic>
      <p:pic>
        <p:nvPicPr>
          <p:cNvPr id="1028" name="Picture 4" descr="Why read the documentation? : r/ProgrammerHumor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2115310" y="2654128"/>
            <a:ext cx="1540076" cy="1669962"/>
          </a:xfrm>
          <a:prstGeom prst="rect">
            <a:avLst/>
          </a:prstGeom>
          <a:noFill/>
        </p:spPr>
      </p:pic>
      <p:pic>
        <p:nvPicPr>
          <p:cNvPr id="1030" name="Picture 6" descr="Always read docs guys | Crazy funny memes, Funny relatable memes, Crazy  funny videos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3870000" y="1185250"/>
            <a:ext cx="2088232" cy="1415750"/>
          </a:xfrm>
          <a:prstGeom prst="rect">
            <a:avLst/>
          </a:prstGeom>
          <a:noFill/>
        </p:spPr>
      </p:pic>
      <p:pic>
        <p:nvPicPr>
          <p:cNvPr id="1032" name="Picture 8" descr="Why read the docs when I can struggle several hours and THEN read the docs  : r/ProgrammerHumor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6228184" y="2216995"/>
            <a:ext cx="2199456" cy="209287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 bwMode="auto">
          <a:xfrm rot="19653412">
            <a:off x="2411760" y="1968704"/>
            <a:ext cx="4320480" cy="8725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!!! </a:t>
            </a:r>
            <a:r>
              <a:rPr lang="en-US" sz="1600"/>
              <a:t>https://en.wikipedia.org/wiki/RTFM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 !!!</a:t>
            </a:r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147504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Similar languages</a:t>
            </a:r>
            <a:endParaRPr/>
          </a:p>
        </p:txBody>
      </p:sp>
      <p:sp>
        <p:nvSpPr>
          <p:cNvPr id="1605401416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R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 sz="15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Not a general purpose language</a:t>
            </a:r>
            <a:endParaRPr lang="de-DE"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/>
              <a:t>Focused more on scientific applications like statistics, algebra, machine learning</a:t>
            </a:r>
            <a:endParaRPr/>
          </a:p>
          <a:p>
            <a:pPr marL="250835" lvl="0" indent="-250835">
              <a:buSzPct val="75000"/>
              <a:buFont typeface="Arial"/>
              <a:buChar char="•"/>
              <a:defRPr/>
            </a:pPr>
            <a:r>
              <a:rPr lang="de-DE"/>
              <a:t>Ruby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/>
              <a:t>Not much support for scientific libraries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/>
          </a:p>
        </p:txBody>
      </p:sp>
      <p:sp>
        <p:nvSpPr>
          <p:cNvPr id="112715098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80496391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55F3A0C-1EB2-46F0-2D19-079128E14CE9}" type="slidenum">
              <a:rPr lang="de-DE"/>
              <a:t>3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01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01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01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01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01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90099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Function usage</a:t>
            </a:r>
            <a:endParaRPr lang="de-DE"/>
          </a:p>
        </p:txBody>
      </p:sp>
      <p:sp>
        <p:nvSpPr>
          <p:cNvPr id="1047518841" name="Inhaltsplatzhalter 2"/>
          <p:cNvSpPr>
            <a:spLocks noGrp="1"/>
          </p:cNvSpPr>
          <p:nvPr>
            <p:ph idx="1"/>
          </p:nvPr>
        </p:nvSpPr>
        <p:spPr bwMode="auto">
          <a:xfrm>
            <a:off x="657099" y="864000"/>
            <a:ext cx="7560000" cy="3366000"/>
          </a:xfrm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87582101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83236280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3E7CEE5-D056-89D5-8609-0FEE715A2EBA}" type="slidenum">
              <a:rPr lang="de-DE"/>
              <a:t>30</a:t>
            </a:fld>
            <a:r>
              <a:rPr lang="de-DE"/>
              <a:t> </a:t>
            </a:r>
            <a:endParaRPr/>
          </a:p>
        </p:txBody>
      </p:sp>
      <p:sp>
        <p:nvSpPr>
          <p:cNvPr id="535799937" name="Rectangle 535799936"/>
          <p:cNvSpPr/>
          <p:nvPr/>
        </p:nvSpPr>
        <p:spPr bwMode="auto">
          <a:xfrm>
            <a:off x="468000" y="864000"/>
            <a:ext cx="7749099" cy="336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print(</a:t>
            </a:r>
            <a:r>
              <a:rPr lang="de-DE"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“</a:t>
            </a:r>
            <a:r>
              <a:rPr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 am</a:t>
            </a:r>
            <a:r>
              <a:rPr lang="de-DE"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“</a:t>
            </a:r>
            <a:r>
              <a:rPr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, </a:t>
            </a:r>
            <a:r>
              <a:rPr lang="de-DE"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“G</a:t>
            </a:r>
            <a:r>
              <a:rPr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root“)</a:t>
            </a:r>
            <a:endParaRPr/>
          </a:p>
          <a:p>
            <a:pPr>
              <a:defRPr/>
            </a:pPr>
            <a:r>
              <a:rPr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</a:t>
            </a:r>
            <a:r>
              <a:rPr lang="de-DE"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“</a:t>
            </a:r>
            <a:r>
              <a:rPr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 am Groot“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print(</a:t>
            </a:r>
            <a:r>
              <a:rPr lang="de-DE"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“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 am“, </a:t>
            </a:r>
            <a:r>
              <a:rPr lang="de-DE"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“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Groot“, sep=“__“)</a:t>
            </a:r>
            <a:endParaRPr sz="140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</a:t>
            </a:r>
            <a:r>
              <a:rPr lang="de-DE" sz="1400" b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“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 am__Groot“</a:t>
            </a:r>
            <a:endParaRPr sz="140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round(</a:t>
            </a:r>
            <a:r>
              <a:rPr sz="1400" b="0" i="0" u="non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3.14159265359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)</a:t>
            </a:r>
            <a:endParaRPr sz="140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3</a:t>
            </a:r>
            <a:endParaRPr lang="de-DE" sz="140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round(3.14159265359, 2)</a:t>
            </a:r>
            <a:endParaRPr lang="de-DE" sz="140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3.14</a:t>
            </a:r>
            <a:endParaRPr lang="de-DE" sz="140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pow(2, 3)</a:t>
            </a:r>
            <a:endParaRPr lang="de-DE" sz="140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8</a:t>
            </a:r>
            <a:endParaRPr/>
          </a:p>
          <a:p>
            <a:pPr>
              <a:defRPr/>
            </a:pPr>
            <a:endParaRPr lang="de-DE" sz="1400">
              <a:solidFill>
                <a:schemeClr val="bg2"/>
              </a:solidFill>
              <a:latin typeface="Ubuntu Mono"/>
              <a:cs typeface="Times New Roman"/>
            </a:endParaRPr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# save the result of a function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res</a:t>
            </a:r>
            <a:r>
              <a:rPr lang="de-DE" sz="1400">
                <a:solidFill>
                  <a:schemeClr val="bg2"/>
                </a:solidFill>
                <a:latin typeface="Ubuntu Mono"/>
                <a:cs typeface="Times New Roman"/>
              </a:rPr>
              <a:t> = pow(2,3)</a:t>
            </a:r>
            <a:endParaRPr lang="de-DE" sz="140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677252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Imports</a:t>
            </a:r>
            <a:endParaRPr lang="de-DE"/>
          </a:p>
        </p:txBody>
      </p:sp>
      <p:sp>
        <p:nvSpPr>
          <p:cNvPr id="1004688476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Python contain more functionality then the built-in function and additional constants like the number Pi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Make them accessible via </a:t>
            </a:r>
            <a:r>
              <a:rPr lang="de-DE" i="1"/>
              <a:t>imports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>
              <a:defRPr/>
            </a:pPr>
            <a:r>
              <a:rPr lang="de-DE"/>
              <a:t>Sweetviz mit reinnehmen (läuft auf jupypternoteboo) </a:t>
            </a:r>
            <a:endParaRPr/>
          </a:p>
        </p:txBody>
      </p:sp>
      <p:sp>
        <p:nvSpPr>
          <p:cNvPr id="60860031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43565531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65F68C0-CD75-091A-426D-3F424B055703}" type="slidenum">
              <a:rPr lang="de-DE"/>
              <a:t>31</a:t>
            </a:fld>
            <a:r>
              <a:rPr lang="de-DE"/>
              <a:t> </a:t>
            </a:r>
            <a:endParaRPr/>
          </a:p>
        </p:txBody>
      </p:sp>
      <p:sp>
        <p:nvSpPr>
          <p:cNvPr id="310691729" name="Rectangle 310691728"/>
          <p:cNvSpPr/>
          <p:nvPr/>
        </p:nvSpPr>
        <p:spPr bwMode="auto">
          <a:xfrm>
            <a:off x="468000" y="1940018"/>
            <a:ext cx="7418855" cy="242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 math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 random</a:t>
            </a:r>
            <a:endParaRPr/>
          </a:p>
          <a:p>
            <a:pPr>
              <a:defRPr/>
            </a:pPr>
            <a:endParaRPr lang="de-DE" sz="140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print(math.pi)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3.141592653589793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math.ceil(math.pi)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4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random.randint(1, 10)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???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176504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Complex data types</a:t>
            </a:r>
            <a:r>
              <a:rPr lang="de-DE"/>
              <a:t> &amp; data collections</a:t>
            </a:r>
            <a:endParaRPr/>
          </a:p>
        </p:txBody>
      </p:sp>
      <p:sp>
        <p:nvSpPr>
          <p:cNvPr id="1568031237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  <a:p>
            <a:pPr>
              <a:defRPr/>
            </a:pPr>
            <a:endParaRPr lang="de-DE"/>
          </a:p>
        </p:txBody>
      </p:sp>
      <p:sp>
        <p:nvSpPr>
          <p:cNvPr id="90973945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82338380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5F0A7A4-ABD1-2454-C084-4F65AAC74505}" type="slidenum">
              <a:rPr lang="de-DE"/>
              <a:t>32</a:t>
            </a:fld>
            <a:r>
              <a:rPr lang="de-DE"/>
              <a:t> </a:t>
            </a:r>
            <a:endParaRPr/>
          </a:p>
        </p:txBody>
      </p:sp>
      <p:graphicFrame>
        <p:nvGraphicFramePr>
          <p:cNvPr id="426095084" name="Table 426095083"/>
          <p:cNvGraphicFramePr>
            <a:graphicFrameLocks xmlns:a="http://schemas.openxmlformats.org/drawingml/2006/main"/>
          </p:cNvGraphicFramePr>
          <p:nvPr/>
        </p:nvGraphicFramePr>
        <p:xfrm>
          <a:off x="468000" y="979357"/>
          <a:ext cx="7577997" cy="3176571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{9D7B26C5-4107-4FEC-AEDC-1716B250A1EF}</a:tableStyleId>
              </a:tblPr>
              <a:tblGrid>
                <a:gridCol w="749111"/>
                <a:gridCol w="2847707"/>
                <a:gridCol w="3981179"/>
              </a:tblGrid>
              <a:tr h="465488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Type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Description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Examples</a:t>
                      </a:r>
                      <a:endParaRPr/>
                    </a:p>
                  </a:txBody>
                  <a:tcPr/>
                </a:tc>
              </a:tr>
              <a:tr h="580315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List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A list of </a:t>
                      </a:r>
                      <a:r>
                        <a:rPr b="1"/>
                        <a:t>elements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[1,2,3,4,5], [„I“, „am“, „Groot“], [True, False, True, True]</a:t>
                      </a:r>
                      <a:endParaRPr strike="sngStrike"/>
                    </a:p>
                  </a:txBody>
                  <a:tcPr/>
                </a:tc>
              </a:tr>
              <a:tr h="566022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String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List of character or simply: a </a:t>
                      </a:r>
                      <a:r>
                        <a:rPr b="1"/>
                        <a:t>text</a:t>
                      </a:r>
                      <a:r>
                        <a:rPr/>
                        <a:t>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/>
                        <a:t>„“I am Groot“</a:t>
                      </a:r>
                      <a:endParaRPr strike="sngStrike"/>
                    </a:p>
                  </a:txBody>
                  <a:tcPr/>
                </a:tc>
              </a:tr>
              <a:tr h="566021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Tuple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b="1"/>
                        <a:t>Immutable </a:t>
                      </a:r>
                      <a:r>
                        <a:rPr/>
                        <a:t>list of elements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(1,2,3,4), 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(„I“, „am“, „Groot“), („only one element requires a comma at the end“</a:t>
                      </a:r>
                      <a:r>
                        <a:rPr lang="de-DE" sz="1350" b="1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,</a:t>
                      </a:r>
                      <a:r>
                        <a:rPr lang="de-DE" sz="135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)</a:t>
                      </a:r>
                      <a:endParaRPr/>
                    </a:p>
                  </a:txBody>
                  <a:tcPr/>
                </a:tc>
              </a:tr>
              <a:tr h="432703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Set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A list of </a:t>
                      </a:r>
                      <a:r>
                        <a:rPr b="1"/>
                        <a:t>unique </a:t>
                      </a:r>
                      <a:r>
                        <a:rPr/>
                        <a:t>elements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{„Every“, „value“, „only“, „once“}</a:t>
                      </a:r>
                      <a:endParaRPr/>
                    </a:p>
                  </a:txBody>
                  <a:tcPr/>
                </a:tc>
              </a:tr>
              <a:tr h="566022"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Dictionary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A list of key-value pairs. Each key is </a:t>
                      </a:r>
                      <a:r>
                        <a:rPr b="1"/>
                        <a:t>unique</a:t>
                      </a:r>
                      <a:r>
                        <a:rPr/>
                        <a:t>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/>
                        <a:t>{„</a:t>
                      </a:r>
                      <a:r>
                        <a:rPr lang="de-DE"/>
                        <a:t>DS9</a:t>
                      </a:r>
                      <a:r>
                        <a:rPr/>
                        <a:t>“: „</a:t>
                      </a:r>
                      <a:r>
                        <a:rPr lang="de-DE"/>
                        <a:t>Deep Space 9</a:t>
                      </a:r>
                      <a:r>
                        <a:rPr/>
                        <a:t>“, „</a:t>
                      </a:r>
                      <a:r>
                        <a:rPr lang="de-DE"/>
                        <a:t>Greece</a:t>
                      </a:r>
                      <a:r>
                        <a:rPr/>
                        <a:t>“: „</a:t>
                      </a:r>
                      <a:r>
                        <a:rPr lang="de-DE"/>
                        <a:t>Athen</a:t>
                      </a:r>
                      <a:r>
                        <a:rPr/>
                        <a:t>“, 1: 4, „a list“: [1,2,3,4,5]}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418154" y="4185187"/>
            <a:ext cx="54361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srgbClr val="003560"/>
                </a:solidFill>
              </a:rPr>
              <a:t>https://docs.python.org/3/tutorial/datastructures.html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952278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7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Complex data types &amp; data collections</a:t>
            </a:r>
            <a:endParaRPr sz="2700"/>
          </a:p>
          <a:p>
            <a:pPr>
              <a:defRPr/>
            </a:pPr>
            <a:endParaRPr/>
          </a:p>
        </p:txBody>
      </p:sp>
      <p:sp>
        <p:nvSpPr>
          <p:cNvPr id="346666621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1979606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780331234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58FD5B-76FF-3EB8-685F-6F5F9929C82C}" type="slidenum">
              <a:rPr lang="de-DE"/>
              <a:t>33</a:t>
            </a:fld>
            <a:r>
              <a:rPr lang="de-DE"/>
              <a:t> </a:t>
            </a:r>
            <a:endParaRPr/>
          </a:p>
        </p:txBody>
      </p:sp>
      <p:sp>
        <p:nvSpPr>
          <p:cNvPr id="2" name="Rectangle 1"/>
          <p:cNvSpPr/>
          <p:nvPr/>
        </p:nvSpPr>
        <p:spPr bwMode="auto">
          <a:xfrm>
            <a:off x="450000" y="935799"/>
            <a:ext cx="7578000" cy="2932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a_li</a:t>
            </a: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st = [1, 2, 3, “4”]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zero based indexing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print(a_list[0])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1</a:t>
            </a:r>
            <a:endParaRPr/>
          </a:p>
          <a:p>
            <a:pPr>
              <a:defRPr/>
            </a:pPr>
            <a:endParaRPr lang="en-US" sz="1400" b="0" i="0" u="none" strike="noStrike" cap="none" spc="0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we ca</a:t>
            </a: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n append new elements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a_list.append(5)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print(a_list)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[1, 2, 3, “4”, 5]</a:t>
            </a:r>
            <a:endParaRPr/>
          </a:p>
          <a:p>
            <a:pPr>
              <a:defRPr/>
            </a:pPr>
            <a:endParaRPr lang="en-US" sz="1400" b="0" i="0" u="none" strike="noStrike" cap="none" spc="0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removing the first element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a_list.pop()</a:t>
            </a:r>
            <a:endParaRPr lang="en-US" sz="1400" b="0" i="0" u="none" strike="noStrike" cap="none" spc="0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18154" y="4185187"/>
            <a:ext cx="54361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srgbClr val="003560"/>
                </a:solidFill>
              </a:rPr>
              <a:t>https://docs.python.org/3/tutorial/datastructures.html#more-on-lists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952278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27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Complex data types &amp; data collections</a:t>
            </a:r>
            <a:endParaRPr sz="2700"/>
          </a:p>
          <a:p>
            <a:pPr>
              <a:defRPr/>
            </a:pPr>
            <a:endParaRPr/>
          </a:p>
        </p:txBody>
      </p:sp>
      <p:sp>
        <p:nvSpPr>
          <p:cNvPr id="346666621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1979606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780331234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D58FD5B-76FF-3EB8-685F-6F5F9929C82C}" type="slidenum">
              <a:rPr lang="de-DE"/>
              <a:t>34</a:t>
            </a:fld>
            <a:r>
              <a:rPr lang="de-DE"/>
              <a:t> </a:t>
            </a:r>
            <a:endParaRPr/>
          </a:p>
        </p:txBody>
      </p:sp>
      <p:sp>
        <p:nvSpPr>
          <p:cNvPr id="2" name="Rectangle 1"/>
          <p:cNvSpPr/>
          <p:nvPr/>
        </p:nvSpPr>
        <p:spPr bwMode="auto">
          <a:xfrm>
            <a:off x="450000" y="935799"/>
            <a:ext cx="7578000" cy="3148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a_dict</a:t>
            </a: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= {“Groot” : “I am Groot”, ”This is”: ”Sparta”, 7: “of 9?”}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Accessing by key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</a:t>
            </a: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rint(a_dict[“Groot”])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I </a:t>
            </a: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am Groot</a:t>
            </a:r>
            <a:endParaRPr lang="en-US" sz="1400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</a:t>
            </a: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rint(a_dict</a:t>
            </a: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[7])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=&gt; of 9?</a:t>
            </a:r>
            <a:endParaRPr/>
          </a:p>
          <a:p>
            <a:pPr>
              <a:defRPr/>
            </a:pPr>
            <a:endParaRPr lang="en-US" sz="1400" b="0" i="0" u="none" strike="noStrike" cap="none" spc="0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Adding a new element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a_dict[“Yoda”] = ”Do or do not, there is nor try”</a:t>
            </a:r>
            <a:endParaRPr/>
          </a:p>
          <a:p>
            <a:pPr>
              <a:defRPr/>
            </a:pPr>
            <a:endParaRPr lang="en-US" sz="1400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Removing an element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a_dict.remove(“Yoda”)</a:t>
            </a:r>
            <a:endParaRPr/>
          </a:p>
          <a:p>
            <a:pPr>
              <a:defRPr/>
            </a:pPr>
            <a:endParaRPr lang="en-US" sz="1400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418154" y="4185187"/>
            <a:ext cx="54361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srgbClr val="003560"/>
                </a:solidFill>
              </a:rPr>
              <a:t>https://docs.python.org/3/tutorial/datastructures.html#dictionaries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57501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Exercise 2</a:t>
            </a:r>
            <a:endParaRPr/>
          </a:p>
        </p:txBody>
      </p:sp>
      <p:sp>
        <p:nvSpPr>
          <p:cNvPr id="1491633851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0938899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82BE143-E665-C547-D5CE-0C90E42D9D12}" type="slidenum">
              <a:rPr lang="de-DE"/>
              <a:t>35</a:t>
            </a:fld>
            <a:r>
              <a:rPr lang="de-DE"/>
              <a:t> </a:t>
            </a:r>
            <a:endParaRPr/>
          </a:p>
        </p:txBody>
      </p:sp>
      <p:sp>
        <p:nvSpPr>
          <p:cNvPr id="2" name="TextBox 1"/>
          <p:cNvSpPr txBox="1"/>
          <p:nvPr/>
        </p:nvSpPr>
        <p:spPr bwMode="auto">
          <a:xfrm>
            <a:off x="2429780" y="3929059"/>
            <a:ext cx="428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>
                <a:solidFill>
                  <a:srgbClr val="003460"/>
                </a:solidFill>
              </a:rPr>
              <a:t>https://</a:t>
            </a:r>
            <a:r>
              <a:rPr lang="en-GB" sz="2400" b="1">
                <a:solidFill>
                  <a:srgbClr val="003460"/>
                </a:solidFill>
              </a:rPr>
              <a:t>l.rub.de</a:t>
            </a:r>
            <a:r>
              <a:rPr lang="en-GB" sz="2400" b="1">
                <a:solidFill>
                  <a:srgbClr val="003460"/>
                </a:solidFill>
              </a:rPr>
              <a:t>/d291640f</a:t>
            </a:r>
            <a:endParaRPr lang="en-US" sz="2400" b="1">
              <a:solidFill>
                <a:srgbClr val="0034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11531" t="10869" r="12382" b="10870"/>
          <a:stretch/>
        </p:blipFill>
        <p:spPr bwMode="auto">
          <a:xfrm>
            <a:off x="3060060" y="818782"/>
            <a:ext cx="3023880" cy="3110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491076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Control flow</a:t>
            </a:r>
            <a:endParaRPr lang="de-DE"/>
          </a:p>
        </p:txBody>
      </p:sp>
      <p:sp>
        <p:nvSpPr>
          <p:cNvPr id="172886481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>
                <a:latin typeface="Ubuntu Mono"/>
                <a:ea typeface="Ubuntu Mono"/>
                <a:cs typeface="Ubuntu Mono"/>
              </a:rPr>
              <a:t>if-else</a:t>
            </a:r>
            <a:r>
              <a:rPr lang="de-DE"/>
              <a:t>-statement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Ubuntu Mono"/>
                <a:ea typeface="Ubuntu Mono"/>
                <a:cs typeface="Ubuntu Mono"/>
              </a:rPr>
              <a:t>if-elif-else</a:t>
            </a: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-statement</a:t>
            </a:r>
            <a:endParaRPr lang="de-DE"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/>
          </a:p>
        </p:txBody>
      </p:sp>
      <p:sp>
        <p:nvSpPr>
          <p:cNvPr id="165242110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6976740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FE547F0-499A-CA58-3ED7-00885F4DF7E0}" type="slidenum">
              <a:rPr lang="de-DE"/>
              <a:t>36</a:t>
            </a:fld>
            <a:r>
              <a:rPr lang="de-DE"/>
              <a:t> </a:t>
            </a:r>
            <a:endParaRPr/>
          </a:p>
        </p:txBody>
      </p:sp>
      <p:sp>
        <p:nvSpPr>
          <p:cNvPr id="1447389732" name="Rectangle 1447389731"/>
          <p:cNvSpPr/>
          <p:nvPr/>
        </p:nvSpPr>
        <p:spPr bwMode="auto">
          <a:xfrm>
            <a:off x="720000" y="1142111"/>
            <a:ext cx="7418854" cy="1226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surname = input(“Enter surname:“)</a:t>
            </a:r>
            <a:endParaRPr/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Ubuntu Mono"/>
              </a:rPr>
              <a:t>if surname[0].lower() &lt; “m”:</a:t>
            </a:r>
            <a:endParaRPr/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Ubuntu Mono"/>
              </a:rPr>
              <a:t>    print(“Your case worker is Person X”)</a:t>
            </a:r>
            <a:endParaRPr/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Ubuntu Mono"/>
              </a:rPr>
              <a:t>else:</a:t>
            </a:r>
            <a:endParaRPr/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Ubuntu Mono"/>
              </a:rPr>
              <a:t>    print(“Your case worker is Person Y”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21138620" name="Rectangle 21138619"/>
          <p:cNvSpPr/>
          <p:nvPr/>
        </p:nvSpPr>
        <p:spPr bwMode="auto">
          <a:xfrm>
            <a:off x="720000" y="2601000"/>
            <a:ext cx="7418854" cy="183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surname = input(“Enter surname:“)</a:t>
            </a:r>
            <a:endParaRPr/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Ubuntu Mono"/>
              </a:rPr>
              <a:t>if surname[0].lower() &lt; “j”:</a:t>
            </a:r>
            <a:endParaRPr/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Ubuntu Mono"/>
              </a:rPr>
              <a:t>    print(“Your case worker is person X”)</a:t>
            </a:r>
            <a:endParaRPr/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Ubuntu Mono"/>
              </a:rPr>
              <a:t>elif 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surname[0].lower() &gt;= “j” and surname[0].lower() &lt; “q”:</a:t>
            </a:r>
            <a:endParaRPr lang="en-US" sz="135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print(“Your case worker is person </a:t>
            </a:r>
            <a:r>
              <a:rPr lang="en-US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Y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”)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Ubuntu Mono"/>
              </a:rPr>
              <a:t>elif ... :</a:t>
            </a:r>
            <a:endParaRPr lang="en-US"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Ubuntu Mono"/>
              </a:rPr>
              <a:t>else:</a:t>
            </a:r>
            <a:endParaRPr/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Ubuntu Mono"/>
              </a:rPr>
              <a:t>    print(“No idea who your case worker is: </a:t>
            </a:r>
            <a:r>
              <a:rPr lang="en-US">
                <a:solidFill>
                  <a:schemeClr val="bg2"/>
                </a:solidFill>
                <a:latin typeface="Ubuntu Mono"/>
                <a:cs typeface="Ubuntu Mono"/>
              </a:rPr>
              <a:t>¯\_(</a:t>
            </a:r>
            <a:r>
              <a:rPr lang="ja-JP">
                <a:solidFill>
                  <a:schemeClr val="bg2"/>
                </a:solidFill>
                <a:latin typeface="Ubuntu Mono"/>
                <a:cs typeface="Ubuntu Mono"/>
              </a:rPr>
              <a:t>ツ</a:t>
            </a:r>
            <a:r>
              <a:rPr lang="en-US">
                <a:solidFill>
                  <a:schemeClr val="bg2"/>
                </a:solidFill>
                <a:latin typeface="Ubuntu Mono"/>
                <a:cs typeface="Ubuntu Mono"/>
              </a:rPr>
              <a:t>)_/¯ 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Ubuntu Mono"/>
              </a:rPr>
              <a:t>”</a:t>
            </a:r>
            <a:endParaRPr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864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742617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Control flow</a:t>
            </a:r>
            <a:endParaRPr lang="de-DE"/>
          </a:p>
        </p:txBody>
      </p:sp>
      <p:sp>
        <p:nvSpPr>
          <p:cNvPr id="939888816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>
                <a:latin typeface="Ubuntu Mono"/>
                <a:ea typeface="Ubuntu Mono"/>
                <a:cs typeface="Ubuntu Mono"/>
              </a:rPr>
              <a:t>match</a:t>
            </a:r>
            <a:r>
              <a:rPr lang="de-DE"/>
              <a:t>-statement</a:t>
            </a:r>
            <a:endParaRPr/>
          </a:p>
          <a:p>
            <a:pPr marL="650885" lvl="1" indent="-250835">
              <a:buSzPct val="75000"/>
              <a:buFont typeface="Arial"/>
              <a:buChar char="•"/>
              <a:defRPr/>
            </a:pPr>
            <a:r>
              <a:rPr lang="de-DE"/>
              <a:t>Introduced in Python 3.10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>
              <a:defRPr/>
            </a:pPr>
            <a:endParaRPr lang="de-DE"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de-DE"/>
          </a:p>
        </p:txBody>
      </p:sp>
      <p:sp>
        <p:nvSpPr>
          <p:cNvPr id="191938063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0502425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E0916CA-F6FA-033B-FEA3-6CB0ED8D5462}" type="slidenum">
              <a:rPr lang="de-DE"/>
              <a:t>37</a:t>
            </a:fld>
            <a:r>
              <a:rPr lang="de-DE"/>
              <a:t> </a:t>
            </a:r>
            <a:endParaRPr/>
          </a:p>
        </p:txBody>
      </p:sp>
      <p:sp>
        <p:nvSpPr>
          <p:cNvPr id="1064722880" name="Rectangle 1064722879"/>
          <p:cNvSpPr/>
          <p:nvPr/>
        </p:nvSpPr>
        <p:spPr bwMode="auto">
          <a:xfrm>
            <a:off x="720000" y="1605893"/>
            <a:ext cx="7418853" cy="26781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def get_mass_of_amino_acid(amino_acid: str) -&gt; float: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match amino_acid.lower():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	case “a”: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        return </a:t>
            </a:r>
            <a:r>
              <a:rPr sz="1350" b="0" i="0" u="non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71.037113805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    case “c”: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        return </a:t>
            </a:r>
            <a:r>
              <a:rPr sz="1350" b="0" i="0" u="non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103.009184505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    ...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    case “w”: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        return </a:t>
            </a:r>
            <a:r>
              <a:rPr sz="1350" b="0" i="0" u="non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186.079312980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    case _:</a:t>
            </a:r>
            <a:endParaRPr/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        # Default case</a:t>
            </a:r>
            <a:endParaRPr lang="en-US"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        raise Error(f”’{amino_acid}’ not found”)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       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endParaRPr sz="1350">
              <a:solidFill>
                <a:schemeClr val="bg2"/>
              </a:solidFill>
              <a:latin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417546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Control flow</a:t>
            </a:r>
            <a:endParaRPr lang="de-DE"/>
          </a:p>
        </p:txBody>
      </p:sp>
      <p:sp>
        <p:nvSpPr>
          <p:cNvPr id="1779963406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>
                <a:latin typeface="Ubuntu Mono"/>
                <a:ea typeface="Ubuntu Mono"/>
                <a:cs typeface="Ubuntu Mono"/>
              </a:rPr>
              <a:t>try-catch</a:t>
            </a:r>
            <a:r>
              <a:rPr lang="de-DE"/>
              <a:t>-statement</a:t>
            </a:r>
            <a:endParaRPr/>
          </a:p>
          <a:p>
            <a:pPr marL="650885" lvl="1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>
              <a:defRPr/>
            </a:pPr>
            <a:endParaRPr lang="de-DE"/>
          </a:p>
          <a:p>
            <a:pPr marL="650885" lvl="1" indent="-250835">
              <a:buSzPct val="75000"/>
              <a:buFont typeface="Arial"/>
              <a:buChar char="•"/>
              <a:defRPr/>
            </a:pPr>
            <a:endParaRPr lang="de-DE"/>
          </a:p>
        </p:txBody>
      </p:sp>
      <p:sp>
        <p:nvSpPr>
          <p:cNvPr id="204783942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4245247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2768F2-A9E1-D631-C6E4-4A99E251A325}" type="slidenum">
              <a:rPr lang="de-DE"/>
              <a:t>38</a:t>
            </a:fld>
            <a:r>
              <a:rPr lang="de-DE"/>
              <a:t> </a:t>
            </a:r>
            <a:endParaRPr/>
          </a:p>
        </p:txBody>
      </p:sp>
      <p:sp>
        <p:nvSpPr>
          <p:cNvPr id="1022049205" name="Rectangle 1022049204"/>
          <p:cNvSpPr/>
          <p:nvPr/>
        </p:nvSpPr>
        <p:spPr bwMode="auto">
          <a:xfrm>
            <a:off x="720000" y="1232696"/>
            <a:ext cx="7418853" cy="26781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amino_acid = input(“Amino acid: “)</a:t>
            </a:r>
            <a:endParaRPr/>
          </a:p>
          <a:p>
            <a:pPr>
              <a:defRPr/>
            </a:pPr>
            <a:endParaRPr lang="en-US"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try:           </a:t>
            </a:r>
            <a:endParaRPr/>
          </a:p>
          <a:p>
            <a:pPr>
              <a:defRPr/>
            </a:pPr>
            <a:r>
              <a:rPr lang="en-US" sz="1350">
                <a:solidFill>
                  <a:schemeClr val="bg2"/>
                </a:solidFill>
                <a:latin typeface="Ubuntu Mono"/>
                <a:cs typeface="Ubuntu Mono"/>
              </a:rPr>
              <a:t>    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get_mass_of_amino_acid(</a:t>
            </a:r>
            <a:r>
              <a:rPr lang="en-US" sz="1350">
                <a:solidFill>
                  <a:schemeClr val="bg2"/>
                </a:solidFill>
                <a:latin typeface="Ubuntu Mono"/>
                <a:cs typeface="Ubuntu Mono"/>
              </a:rPr>
              <a:t>amino_acid)</a:t>
            </a:r>
            <a:endParaRPr/>
          </a:p>
          <a:p>
            <a:pPr>
              <a:defRPr/>
            </a:pPr>
            <a:r>
              <a:rPr lang="en-US" sz="1350">
                <a:solidFill>
                  <a:schemeClr val="bg2"/>
                </a:solidFill>
                <a:latin typeface="Ubuntu Mono"/>
                <a:cs typeface="Ubuntu Mono"/>
              </a:rPr>
              <a:t>except Error as err:</a:t>
            </a:r>
            <a:endParaRPr/>
          </a:p>
          <a:p>
            <a:pPr>
              <a:defRPr/>
            </a:pPr>
            <a:r>
              <a:rPr lang="en-US" sz="1350">
                <a:solidFill>
                  <a:schemeClr val="bg2"/>
                </a:solidFill>
                <a:latin typeface="Ubuntu Mono"/>
                <a:cs typeface="Ubuntu Mono"/>
              </a:rPr>
              <a:t>    print(“Oops! Something went wrong. You might want to have a look:”, err)</a:t>
            </a:r>
            <a:endParaRPr sz="1350">
              <a:solidFill>
                <a:schemeClr val="bg2"/>
              </a:solidFill>
              <a:latin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281939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Control flow</a:t>
            </a:r>
            <a:endParaRPr lang="de-DE"/>
          </a:p>
        </p:txBody>
      </p:sp>
      <p:sp>
        <p:nvSpPr>
          <p:cNvPr id="1075671915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Loops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endParaRPr lang="de-DE"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You can skip a step in the loop by calling </a:t>
            </a:r>
            <a:r>
              <a:rPr lang="de-DE">
                <a:latin typeface="Ubuntu Mono"/>
                <a:ea typeface="Ubuntu Mono"/>
                <a:cs typeface="Ubuntu Mono"/>
              </a:rPr>
              <a:t>continue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>
                <a:latin typeface="Arial"/>
                <a:ea typeface="Arial"/>
                <a:cs typeface="Arial"/>
              </a:rPr>
              <a:t>Leaving a loop is possible with </a:t>
            </a:r>
            <a:r>
              <a:rPr lang="de-DE">
                <a:latin typeface="Ubuntu Mono"/>
                <a:ea typeface="Ubuntu Mono"/>
                <a:cs typeface="Ubuntu Mono"/>
              </a:rPr>
              <a:t>break</a:t>
            </a:r>
            <a:endParaRPr>
              <a:latin typeface="Ubuntu Mono"/>
              <a:cs typeface="Ubuntu Mono"/>
            </a:endParaRPr>
          </a:p>
        </p:txBody>
      </p:sp>
      <p:sp>
        <p:nvSpPr>
          <p:cNvPr id="158764142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29978804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6823542-BA23-0615-2F55-4478BCE8B408}" type="slidenum">
              <a:rPr lang="de-DE"/>
              <a:t>39</a:t>
            </a:fld>
            <a:r>
              <a:rPr lang="de-DE"/>
              <a:t> </a:t>
            </a:r>
            <a:endParaRPr/>
          </a:p>
        </p:txBody>
      </p:sp>
      <p:sp>
        <p:nvSpPr>
          <p:cNvPr id="646952590" name="Rectangle 646952589"/>
          <p:cNvSpPr/>
          <p:nvPr/>
        </p:nvSpPr>
        <p:spPr bwMode="auto">
          <a:xfrm>
            <a:off x="720000" y="1226889"/>
            <a:ext cx="7418854" cy="8312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Simple for loop counting from 0 to 9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for i in range(10):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print(i)</a:t>
            </a:r>
            <a:endParaRPr/>
          </a:p>
        </p:txBody>
      </p:sp>
      <p:sp>
        <p:nvSpPr>
          <p:cNvPr id="1700689371" name="Rectangle 1700689370"/>
          <p:cNvSpPr/>
          <p:nvPr/>
        </p:nvSpPr>
        <p:spPr bwMode="auto">
          <a:xfrm>
            <a:off x="720000" y="2185368"/>
            <a:ext cx="7418854" cy="1178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A 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while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loop 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repeats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until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a 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given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condition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is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false</a:t>
            </a:r>
            <a:endParaRPr lang="de-DE" sz="1400" b="0" i="0" u="none" strike="noStrike" cap="none" spc="0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 = 0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while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i &lt; 10:</a:t>
            </a:r>
            <a:endParaRPr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print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(i)</a:t>
            </a:r>
            <a:endParaRPr/>
          </a:p>
          <a:p>
            <a:pPr>
              <a:defRPr/>
            </a:pPr>
            <a:r>
              <a:rPr lang="de-DE" sz="1400">
                <a:solidFill>
                  <a:schemeClr val="bg2"/>
                </a:solidFill>
                <a:latin typeface="Ubuntu Mono"/>
              </a:rPr>
              <a:t>    i += 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71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9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68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71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71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147504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What</a:t>
            </a:r>
            <a:r>
              <a:rPr lang="de-DE"/>
              <a:t> </a:t>
            </a:r>
            <a:r>
              <a:rPr lang="de-DE"/>
              <a:t>you</a:t>
            </a:r>
            <a:r>
              <a:rPr lang="de-DE"/>
              <a:t> will </a:t>
            </a:r>
            <a:r>
              <a:rPr lang="de-DE"/>
              <a:t>learn</a:t>
            </a:r>
            <a:r>
              <a:rPr lang="de-DE"/>
              <a:t> </a:t>
            </a:r>
            <a:r>
              <a:rPr lang="de-DE"/>
              <a:t>today</a:t>
            </a:r>
            <a:endParaRPr/>
          </a:p>
        </p:txBody>
      </p:sp>
      <p:sp>
        <p:nvSpPr>
          <p:cNvPr id="1605401416" name="Inhaltsplatzhalter 2"/>
          <p:cNvSpPr>
            <a:spLocks noGrp="1"/>
          </p:cNvSpPr>
          <p:nvPr>
            <p:ph idx="1"/>
          </p:nvPr>
        </p:nvSpPr>
        <p:spPr bwMode="auto"/>
        <p:txBody>
          <a:bodyPr anchor="t"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en-US"/>
              <a:t>Basic idea how to use Python </a:t>
            </a:r>
            <a:endParaRPr/>
          </a:p>
          <a:p>
            <a:pPr marL="484835" lvl="2" indent="-250835">
              <a:buFont typeface="Arial"/>
              <a:buChar char="•"/>
              <a:defRPr/>
            </a:pPr>
            <a:r>
              <a:rPr lang="en-US"/>
              <a:t>Installation</a:t>
            </a:r>
            <a:endParaRPr/>
          </a:p>
          <a:p>
            <a:pPr marL="484835" lvl="2" indent="-250835">
              <a:buFont typeface="Arial"/>
              <a:buChar char="•"/>
              <a:defRPr/>
            </a:pPr>
            <a:r>
              <a:rPr lang="en-US"/>
              <a:t>Syntax &amp; semantic</a:t>
            </a:r>
            <a:endParaRPr/>
          </a:p>
          <a:p>
            <a:pPr marL="484835" lvl="2" indent="-250835">
              <a:buFont typeface="Arial"/>
              <a:buChar char="•"/>
              <a:defRPr/>
            </a:pPr>
            <a:r>
              <a:rPr lang="en-US"/>
              <a:t>Structure &amp; concepts</a:t>
            </a:r>
            <a:endParaRPr/>
          </a:p>
          <a:p>
            <a:pPr marL="250835" lvl="1" indent="-250835">
              <a:buFont typeface="Arial"/>
              <a:buChar char="•"/>
              <a:defRPr/>
            </a:pPr>
            <a:r>
              <a:rPr lang="en-US" b="1"/>
              <a:t>Installation and management of (scientific) dependencies</a:t>
            </a:r>
            <a:endParaRPr/>
          </a:p>
          <a:p>
            <a:pPr marL="250835" lvl="1" indent="-250835">
              <a:buFont typeface="Arial"/>
              <a:buChar char="•"/>
              <a:defRPr/>
            </a:pPr>
            <a:r>
              <a:rPr lang="en-US" b="1"/>
              <a:t>First exploration of a dataset</a:t>
            </a:r>
            <a:endParaRPr/>
          </a:p>
          <a:p>
            <a:pPr marL="250835" lvl="1" indent="-250835">
              <a:buFont typeface="Arial"/>
              <a:buChar char="•"/>
              <a:defRPr/>
            </a:pPr>
            <a:endParaRPr lang="en-US" b="1"/>
          </a:p>
        </p:txBody>
      </p:sp>
      <p:sp>
        <p:nvSpPr>
          <p:cNvPr id="112715098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80496391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55F3A0C-1EB2-46F0-2D19-079128E14CE9}" type="slidenum">
              <a:rPr lang="de-DE"/>
              <a:t>4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01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01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01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01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01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401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065376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Control flow</a:t>
            </a:r>
            <a:endParaRPr lang="de-DE"/>
          </a:p>
        </p:txBody>
      </p:sp>
      <p:sp>
        <p:nvSpPr>
          <p:cNvPr id="13317390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4" indent="-250834">
              <a:buSzPct val="75000"/>
              <a:buFont typeface="Arial"/>
              <a:buChar char="•"/>
              <a:defRPr/>
            </a:pPr>
            <a:r>
              <a:rPr lang="de-DE"/>
              <a:t>Loops</a:t>
            </a:r>
            <a:endParaRPr/>
          </a:p>
          <a:p>
            <a:pPr marL="250834" indent="-250834">
              <a:buSzPct val="75000"/>
              <a:buFont typeface="Arial"/>
              <a:buChar char="•"/>
              <a:defRPr/>
            </a:pPr>
            <a:endParaRPr lang="de-DE"/>
          </a:p>
          <a:p>
            <a:pPr marL="250834" indent="-250834">
              <a:buSzPct val="75000"/>
              <a:buFont typeface="Arial"/>
              <a:buChar char="•"/>
              <a:defRPr/>
            </a:pPr>
            <a:endParaRPr lang="de-DE"/>
          </a:p>
          <a:p>
            <a:pPr marL="250834" indent="-250834">
              <a:buSzPct val="75000"/>
              <a:buFont typeface="Arial"/>
              <a:buChar char="•"/>
              <a:defRPr/>
            </a:pPr>
            <a:endParaRPr lang="de-DE"/>
          </a:p>
          <a:p>
            <a:pPr marL="250834" indent="-250834">
              <a:buSzPct val="75000"/>
              <a:buFont typeface="Arial"/>
              <a:buChar char="•"/>
              <a:defRPr/>
            </a:pPr>
            <a:endParaRPr lang="de-DE"/>
          </a:p>
          <a:p>
            <a:pPr marL="250834" indent="-250834">
              <a:buSzPct val="75000"/>
              <a:buFont typeface="Arial"/>
              <a:buChar char="•"/>
              <a:defRPr/>
            </a:pPr>
            <a:endParaRPr lang="de-DE"/>
          </a:p>
          <a:p>
            <a:pPr marL="250834" indent="-250834">
              <a:buSzPct val="75000"/>
              <a:buFont typeface="Arial"/>
              <a:buChar char="•"/>
              <a:defRPr/>
            </a:pPr>
            <a:r>
              <a:rPr lang="de-DE"/>
              <a:t>Types which can be iterated called </a:t>
            </a:r>
            <a:r>
              <a:rPr lang="de-DE" i="1"/>
              <a:t>iterables</a:t>
            </a:r>
            <a:r>
              <a:rPr lang="de-DE"/>
              <a:t>!</a:t>
            </a:r>
            <a:endParaRPr/>
          </a:p>
          <a:p>
            <a:pPr marL="650885" lvl="1" indent="-250834">
              <a:buSzPct val="75000"/>
              <a:buFont typeface="Arial"/>
              <a:buChar char="•"/>
              <a:defRPr/>
            </a:pPr>
            <a:endParaRPr lang="de-DE"/>
          </a:p>
        </p:txBody>
      </p:sp>
      <p:sp>
        <p:nvSpPr>
          <p:cNvPr id="7723558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78801978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457F31D-705D-ED9D-6FB1-35CCFB630CE3}" type="slidenum">
              <a:rPr lang="de-DE"/>
              <a:t>40</a:t>
            </a:fld>
            <a:r>
              <a:rPr lang="de-DE"/>
              <a:t> </a:t>
            </a:r>
            <a:endParaRPr/>
          </a:p>
        </p:txBody>
      </p:sp>
      <p:sp>
        <p:nvSpPr>
          <p:cNvPr id="2" name="Rectangle 1"/>
          <p:cNvSpPr/>
          <p:nvPr/>
        </p:nvSpPr>
        <p:spPr bwMode="auto">
          <a:xfrm>
            <a:off x="719999" y="1157130"/>
            <a:ext cx="7418853" cy="1416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de-DE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n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umbers = [1,2,3,4,5,6,7,8,9,110]</a:t>
            </a:r>
            <a:endParaRPr/>
          </a:p>
          <a:p>
            <a:pPr>
              <a:defRPr/>
            </a:pPr>
            <a:endParaRPr lang="de-DE" sz="1400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for i in </a:t>
            </a:r>
            <a:r>
              <a:rPr lang="de-DE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n</a:t>
            </a: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umbers :</a:t>
            </a:r>
            <a:endParaRPr lang="de-DE" sz="1400"/>
          </a:p>
          <a:p>
            <a:pPr>
              <a:defRPr/>
            </a:pPr>
            <a:r>
              <a:rPr lang="de-DE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print(i)</a:t>
            </a:r>
            <a:endParaRPr lang="de-DE" sz="14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065376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Control flow</a:t>
            </a:r>
            <a:endParaRPr lang="de-DE"/>
          </a:p>
        </p:txBody>
      </p:sp>
      <p:sp>
        <p:nvSpPr>
          <p:cNvPr id="13317390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4" indent="-250834">
              <a:buSzPct val="75000"/>
              <a:buFont typeface="Arial"/>
              <a:buChar char="•"/>
              <a:defRPr/>
            </a:pPr>
            <a:r>
              <a:rPr lang="de-DE"/>
              <a:t>Loops</a:t>
            </a:r>
            <a:endParaRPr/>
          </a:p>
          <a:p>
            <a:pPr marL="250834" indent="-250834">
              <a:buSzPct val="75000"/>
              <a:buFont typeface="Arial"/>
              <a:buChar char="•"/>
              <a:defRPr/>
            </a:pPr>
            <a:endParaRPr lang="de-DE"/>
          </a:p>
          <a:p>
            <a:pPr marL="250834" indent="-250834">
              <a:buSzPct val="75000"/>
              <a:buFont typeface="Arial"/>
              <a:buChar char="•"/>
              <a:defRPr/>
            </a:pPr>
            <a:endParaRPr lang="de-DE"/>
          </a:p>
          <a:p>
            <a:pPr marL="250834" indent="-250834">
              <a:buSzPct val="75000"/>
              <a:buFont typeface="Arial"/>
              <a:buChar char="•"/>
              <a:defRPr/>
            </a:pPr>
            <a:endParaRPr lang="de-DE"/>
          </a:p>
          <a:p>
            <a:pPr marL="250834" indent="-250834">
              <a:buSzPct val="75000"/>
              <a:buFont typeface="Arial"/>
              <a:buChar char="•"/>
              <a:defRPr/>
            </a:pPr>
            <a:endParaRPr lang="de-DE"/>
          </a:p>
          <a:p>
            <a:pPr marL="250834" indent="-250834">
              <a:buSzPct val="75000"/>
              <a:buFont typeface="Arial"/>
              <a:buChar char="•"/>
              <a:defRPr/>
            </a:pPr>
            <a:endParaRPr lang="de-DE"/>
          </a:p>
          <a:p>
            <a:pPr marL="250834" indent="-250834">
              <a:buSzPct val="75000"/>
              <a:buFont typeface="Arial"/>
              <a:buChar char="•"/>
              <a:defRPr/>
            </a:pPr>
            <a:endParaRPr lang="de-DE"/>
          </a:p>
          <a:p>
            <a:pPr marL="650885" lvl="1" indent="-250834">
              <a:buSzPct val="75000"/>
              <a:buFont typeface="Arial"/>
              <a:buChar char="•"/>
              <a:defRPr/>
            </a:pPr>
            <a:endParaRPr lang="de-DE"/>
          </a:p>
        </p:txBody>
      </p:sp>
      <p:sp>
        <p:nvSpPr>
          <p:cNvPr id="7723558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78801978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457F31D-705D-ED9D-6FB1-35CCFB630CE3}" type="slidenum">
              <a:rPr lang="de-DE"/>
              <a:t>41</a:t>
            </a:fld>
            <a:r>
              <a:rPr lang="de-DE"/>
              <a:t> </a:t>
            </a:r>
            <a:endParaRPr/>
          </a:p>
        </p:txBody>
      </p:sp>
      <p:sp>
        <p:nvSpPr>
          <p:cNvPr id="1998317021" name="Rectangle 1998317020"/>
          <p:cNvSpPr/>
          <p:nvPr/>
        </p:nvSpPr>
        <p:spPr bwMode="auto">
          <a:xfrm>
            <a:off x="720000" y="2601000"/>
            <a:ext cx="7418853" cy="1416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dictionary = {“I am”: “Groot”, “This is”: “Sparta”}</a:t>
            </a:r>
            <a:endParaRPr/>
          </a:p>
          <a:p>
            <a:pPr>
              <a:defRPr/>
            </a:pP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for k, v in dictionary.items():</a:t>
            </a:r>
            <a:endParaRPr/>
          </a:p>
          <a:p>
            <a:pPr>
              <a:defRPr/>
            </a:pP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print(k, v)</a:t>
            </a:r>
            <a:endParaRPr/>
          </a:p>
        </p:txBody>
      </p:sp>
      <p:sp>
        <p:nvSpPr>
          <p:cNvPr id="2" name="Rectangle 1"/>
          <p:cNvSpPr/>
          <p:nvPr/>
        </p:nvSpPr>
        <p:spPr bwMode="auto">
          <a:xfrm>
            <a:off x="719999" y="1157130"/>
            <a:ext cx="7418853" cy="1416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dictionary = {“I am”: “Groot”, “This is”: “Sparta”}</a:t>
            </a:r>
            <a:endParaRPr/>
          </a:p>
          <a:p>
            <a:pPr>
              <a:defRPr/>
            </a:pP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for </a:t>
            </a: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</a:t>
            </a: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in dictionary:</a:t>
            </a:r>
            <a:endParaRPr/>
          </a:p>
          <a:p>
            <a:pPr>
              <a:defRPr/>
            </a:pP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   print(</a:t>
            </a:r>
            <a:r>
              <a:rPr lang="en-US" sz="14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</a:t>
            </a:r>
            <a:r>
              <a:rPr lang="en-US" sz="140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317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55575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Exercise 3</a:t>
            </a:r>
            <a:endParaRPr/>
          </a:p>
        </p:txBody>
      </p:sp>
      <p:sp>
        <p:nvSpPr>
          <p:cNvPr id="712268419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563843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AE07A9D-BBF2-347F-843A-E78AC9066C78}" type="slidenum">
              <a:rPr lang="de-DE"/>
              <a:t>42</a:t>
            </a:fld>
            <a:r>
              <a:rPr lang="de-DE"/>
              <a:t> </a:t>
            </a:r>
            <a:endParaRPr/>
          </a:p>
        </p:txBody>
      </p:sp>
      <p:sp>
        <p:nvSpPr>
          <p:cNvPr id="2" name="TextBox 1"/>
          <p:cNvSpPr txBox="1"/>
          <p:nvPr/>
        </p:nvSpPr>
        <p:spPr bwMode="auto">
          <a:xfrm>
            <a:off x="2429780" y="3929059"/>
            <a:ext cx="428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>
                <a:solidFill>
                  <a:srgbClr val="003460"/>
                </a:solidFill>
              </a:rPr>
              <a:t>https://</a:t>
            </a:r>
            <a:r>
              <a:rPr lang="en-GB" sz="2400" b="1">
                <a:solidFill>
                  <a:srgbClr val="003460"/>
                </a:solidFill>
              </a:rPr>
              <a:t>l.rub.de</a:t>
            </a:r>
            <a:r>
              <a:rPr lang="en-GB" sz="2400" b="1">
                <a:solidFill>
                  <a:srgbClr val="003460"/>
                </a:solidFill>
              </a:rPr>
              <a:t>/d291640f</a:t>
            </a:r>
            <a:endParaRPr lang="en-US" sz="2400" b="1">
              <a:solidFill>
                <a:srgbClr val="0034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11531" t="10869" r="12382" b="10870"/>
          <a:stretch/>
        </p:blipFill>
        <p:spPr bwMode="auto">
          <a:xfrm>
            <a:off x="3060060" y="818782"/>
            <a:ext cx="3023880" cy="3110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82855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Unleash the force</a:t>
            </a:r>
            <a:r>
              <a:rPr lang="de-DE"/>
              <a:t>: The light </a:t>
            </a:r>
            <a:r>
              <a:rPr lang="de-DE"/>
              <a:t>side</a:t>
            </a:r>
            <a:endParaRPr/>
          </a:p>
        </p:txBody>
      </p:sp>
      <p:sp>
        <p:nvSpPr>
          <p:cNvPr id="299896911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Next to the built-in functions and modules you can use 3rd party imports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You need to install them first</a:t>
            </a:r>
            <a:endParaRPr/>
          </a:p>
          <a:p>
            <a:pPr>
              <a:defRPr/>
            </a:pP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You can find them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b="1"/>
              <a:t>Python Package Index</a:t>
            </a:r>
            <a:r>
              <a:rPr/>
              <a:t> </a:t>
            </a:r>
            <a:r>
              <a:rPr lang="de-DE" sz="1500" b="1" i="0" u="sng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  <a:hlinkClick r:id="rId3" tooltip="https://pypi.org/"/>
              </a:rPr>
              <a:t>https://pypi.org/</a:t>
            </a:r>
            <a:endParaRPr lang="de-DE" sz="1500" b="1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GitHub (you can install directly from a repository)</a:t>
            </a:r>
            <a:endParaRPr/>
          </a:p>
          <a:p>
            <a:pPr marL="250835" lvl="0" indent="-250835">
              <a:buSzPct val="75000"/>
              <a:buFont typeface="Arial"/>
              <a:buChar char="•"/>
              <a:defRPr/>
            </a:pPr>
            <a:r>
              <a:rPr lang="de-DE" sz="150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Be aware </a:t>
            </a: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that this packages can also contain harmful code</a:t>
            </a:r>
            <a:endParaRPr/>
          </a:p>
          <a:p>
            <a:pPr marL="650885" lvl="1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Never install a package from a ZIP archive or similar</a:t>
            </a:r>
            <a:endParaRPr/>
          </a:p>
          <a:p>
            <a:pPr marL="650885" lvl="1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Look up the developers on GitHub</a:t>
            </a:r>
            <a:endParaRPr/>
          </a:p>
          <a:p>
            <a:pPr marL="650885" lvl="1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Check the stars on GitHub</a:t>
            </a:r>
            <a:endParaRPr/>
          </a:p>
        </p:txBody>
      </p:sp>
      <p:sp>
        <p:nvSpPr>
          <p:cNvPr id="1066667473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50856380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601C0B-F832-D701-AEAD-528A4C1C0CA4}" type="slidenum">
              <a:rPr lang="de-DE"/>
              <a:t>43</a:t>
            </a:fld>
            <a:r>
              <a:rPr lang="de-DE"/>
              <a:t> </a:t>
            </a:r>
            <a:endParaRPr/>
          </a:p>
        </p:txBody>
      </p:sp>
      <p:sp>
        <p:nvSpPr>
          <p:cNvPr id="1762834263" name="Rectangle 1762834262"/>
          <p:cNvSpPr/>
          <p:nvPr/>
        </p:nvSpPr>
        <p:spPr bwMode="auto">
          <a:xfrm>
            <a:off x="720000" y="1615756"/>
            <a:ext cx="5484226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&gt; pip install &lt;PACKAGE_NAME&gt;</a:t>
            </a:r>
            <a:endParaRPr lang="de-DE" sz="135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83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82855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Unleash the force</a:t>
            </a:r>
            <a:r>
              <a:rPr lang="de-DE"/>
              <a:t>: The </a:t>
            </a:r>
            <a:r>
              <a:rPr lang="de-DE"/>
              <a:t>dark</a:t>
            </a:r>
            <a:r>
              <a:rPr lang="de-DE"/>
              <a:t> </a:t>
            </a:r>
            <a:r>
              <a:rPr lang="de-DE"/>
              <a:t>side</a:t>
            </a:r>
            <a:endParaRPr/>
          </a:p>
        </p:txBody>
      </p:sp>
      <p:sp>
        <p:nvSpPr>
          <p:cNvPr id="299896911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468000" y="3435846"/>
            <a:ext cx="7560000" cy="848154"/>
          </a:xfrm>
        </p:spPr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algn="ctr">
              <a:defRPr/>
            </a:pPr>
            <a:r>
              <a:rPr lang="de-DE"/>
              <a:t>What</a:t>
            </a:r>
            <a:r>
              <a:rPr lang="de-DE"/>
              <a:t> </a:t>
            </a:r>
            <a:r>
              <a:rPr lang="de-DE"/>
              <a:t>is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problem</a:t>
            </a:r>
            <a:r>
              <a:rPr lang="de-DE"/>
              <a:t> </a:t>
            </a:r>
            <a:r>
              <a:rPr lang="de-DE"/>
              <a:t>here</a:t>
            </a:r>
            <a:r>
              <a:rPr lang="de-DE"/>
              <a:t>?</a:t>
            </a:r>
            <a:endParaRPr/>
          </a:p>
        </p:txBody>
      </p:sp>
      <p:sp>
        <p:nvSpPr>
          <p:cNvPr id="1066667473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50856380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601C0B-F832-D701-AEAD-528A4C1C0CA4}" type="slidenum">
              <a:rPr lang="de-DE"/>
              <a:t>44</a:t>
            </a:fld>
            <a:r>
              <a:rPr lang="de-DE"/>
              <a:t> </a:t>
            </a:r>
            <a:endParaRPr/>
          </a:p>
        </p:txBody>
      </p:sp>
      <p:sp>
        <p:nvSpPr>
          <p:cNvPr id="1762834263" name="Rectangle 1762834262"/>
          <p:cNvSpPr/>
          <p:nvPr/>
        </p:nvSpPr>
        <p:spPr bwMode="auto">
          <a:xfrm>
            <a:off x="745590" y="993796"/>
            <a:ext cx="6994761" cy="2370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argparse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datetime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datetime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,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timedelta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io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IOBase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typing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ClassVar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,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Dict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, Iterator, List,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Tuple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, Type, Union</a:t>
            </a:r>
            <a:endParaRPr/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pandas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as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pd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pathlib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Path</a:t>
            </a:r>
            <a:endParaRPr/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pyteomics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mass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re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sdrf_convert.abstract_converter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AbstractConverter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xml.etree.ElementTree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as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ET</a:t>
            </a:r>
            <a:endParaRPr/>
          </a:p>
          <a:p>
            <a:pPr lvl="0">
              <a:defRPr/>
            </a:pPr>
            <a:endParaRPr lang="de-DE" sz="135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83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82855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Unleash the force</a:t>
            </a:r>
            <a:r>
              <a:rPr lang="de-DE"/>
              <a:t>: The </a:t>
            </a:r>
            <a:r>
              <a:rPr lang="de-DE"/>
              <a:t>dark</a:t>
            </a:r>
            <a:r>
              <a:rPr lang="de-DE"/>
              <a:t> </a:t>
            </a:r>
            <a:r>
              <a:rPr lang="de-DE"/>
              <a:t>side</a:t>
            </a:r>
            <a:endParaRPr/>
          </a:p>
        </p:txBody>
      </p:sp>
      <p:sp>
        <p:nvSpPr>
          <p:cNvPr id="1066667473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50856380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601C0B-F832-D701-AEAD-528A4C1C0CA4}" type="slidenum">
              <a:rPr lang="de-DE"/>
              <a:t>45</a:t>
            </a:fld>
            <a:r>
              <a:rPr lang="de-DE"/>
              <a:t> </a:t>
            </a:r>
            <a:endParaRPr/>
          </a:p>
        </p:txBody>
      </p:sp>
      <p:sp>
        <p:nvSpPr>
          <p:cNvPr id="1762834263" name="Rectangle 1762834262"/>
          <p:cNvSpPr/>
          <p:nvPr/>
        </p:nvSpPr>
        <p:spPr bwMode="auto">
          <a:xfrm>
            <a:off x="745590" y="993796"/>
            <a:ext cx="6994761" cy="3378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std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imports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argparse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datetime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datetime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,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timedelta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io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IOBase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typing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ClassVar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,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Dict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, Iterator, List,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Tuple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, Type, Union</a:t>
            </a:r>
            <a:endParaRPr/>
          </a:p>
          <a:p>
            <a:pPr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pathlib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Path</a:t>
            </a:r>
            <a:endParaRPr/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re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3rd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party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imports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pandas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as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pd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pyteomics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mass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xml.etree.ElementTree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as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ET</a:t>
            </a:r>
            <a:endParaRPr/>
          </a:p>
          <a:p>
            <a:pPr>
              <a:defRPr/>
            </a:pP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#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local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from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sdrf_convert.abstract_converter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import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AbstractConverter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endParaRPr lang="de-DE" sz="135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82855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Unleash the force</a:t>
            </a:r>
            <a:r>
              <a:rPr lang="de-DE"/>
              <a:t>: </a:t>
            </a:r>
            <a:r>
              <a:rPr lang="de-DE"/>
              <a:t>Tame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dark</a:t>
            </a:r>
            <a:r>
              <a:rPr lang="de-DE"/>
              <a:t> </a:t>
            </a:r>
            <a:r>
              <a:rPr lang="de-DE"/>
              <a:t>side</a:t>
            </a:r>
            <a:endParaRPr/>
          </a:p>
        </p:txBody>
      </p:sp>
      <p:sp>
        <p:nvSpPr>
          <p:cNvPr id="299896911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5796136" y="918000"/>
            <a:ext cx="2231864" cy="3453950"/>
          </a:xfrm>
        </p:spPr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en-US"/>
              <a:t>Old school: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cs typeface="Consolas"/>
              </a:rPr>
              <a:t>requirements.txt</a:t>
            </a:r>
            <a:r>
              <a:rPr lang="en-US">
                <a:solidFill>
                  <a:schemeClr val="tx1"/>
                </a:solidFill>
                <a:latin typeface="Arial"/>
                <a:cs typeface="Consolas"/>
              </a:rPr>
              <a:t> </a:t>
            </a:r>
            <a:r>
              <a:rPr lang="en-US">
                <a:solidFill>
                  <a:srgbClr val="003460"/>
                </a:solidFill>
                <a:latin typeface="Arial"/>
                <a:cs typeface="Consolas"/>
              </a:rPr>
              <a:t>contains direct and indirect dependencies (or sub dependencies)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en-US">
                <a:solidFill>
                  <a:srgbClr val="003460"/>
                </a:solidFill>
                <a:latin typeface="Arial"/>
                <a:cs typeface="Consolas"/>
              </a:rPr>
              <a:t>Why could this be a problem?</a:t>
            </a:r>
            <a:endParaRPr/>
          </a:p>
        </p:txBody>
      </p:sp>
      <p:sp>
        <p:nvSpPr>
          <p:cNvPr id="1066667473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50856380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601C0B-F832-D701-AEAD-528A4C1C0CA4}" type="slidenum">
              <a:rPr lang="de-DE"/>
              <a:t>46</a:t>
            </a:fld>
            <a:r>
              <a:rPr lang="de-DE"/>
              <a:t> </a:t>
            </a:r>
            <a:endParaRPr/>
          </a:p>
        </p:txBody>
      </p:sp>
      <p:sp>
        <p:nvSpPr>
          <p:cNvPr id="2" name="Rectangle 1"/>
          <p:cNvSpPr/>
          <p:nvPr/>
        </p:nvSpPr>
        <p:spPr bwMode="auto">
          <a:xfrm>
            <a:off x="450000" y="918000"/>
            <a:ext cx="5266570" cy="31621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astroid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==3.0.1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dill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==0.3.7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greenlet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==3.0.1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isort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==5.12.0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lxml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==4.9.3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mccabe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==0.7.0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numpy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==1.26.1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pandas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==2.0.3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platformdirs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==3.11.0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pylint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==3.0.2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pyteomics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==4.6.3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python-dateutil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==2.8.2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pytz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==2023.3.post1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-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e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git+ssh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://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git@github.com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/di-hardt/sdrf_convert.git@d2c570754dbf8939cd1c35de3a55628697a0e48f#egg=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sdrf_convert</a:t>
            </a:r>
            <a:endParaRPr lang="de-DE" sz="1000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six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==1.16.0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SQLAlchemy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==2.0.23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tomlkit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==0.12.2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typing_extensions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==4.8.0</a:t>
            </a:r>
            <a:endParaRPr/>
          </a:p>
          <a:p>
            <a:pPr lvl="0">
              <a:defRPr/>
            </a:pP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tzdata</a:t>
            </a:r>
            <a:r>
              <a:rPr lang="de-DE" sz="100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==2023.3</a:t>
            </a:r>
            <a:endParaRPr lang="de-DE" sz="100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82855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Unleash the force</a:t>
            </a:r>
            <a:r>
              <a:rPr lang="de-DE"/>
              <a:t>: </a:t>
            </a:r>
            <a:r>
              <a:rPr lang="de-DE"/>
              <a:t>Tame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dark</a:t>
            </a:r>
            <a:r>
              <a:rPr lang="de-DE"/>
              <a:t> </a:t>
            </a:r>
            <a:r>
              <a:rPr lang="de-DE"/>
              <a:t>side</a:t>
            </a:r>
            <a:endParaRPr/>
          </a:p>
        </p:txBody>
      </p:sp>
      <p:sp>
        <p:nvSpPr>
          <p:cNvPr id="299896911" name="Inhaltsplatzhalter 2"/>
          <p:cNvSpPr>
            <a:spLocks noGrp="1"/>
          </p:cNvSpPr>
          <p:nvPr>
            <p:ph idx="1" hasCustomPrompt="1"/>
          </p:nvPr>
        </p:nvSpPr>
        <p:spPr bwMode="auto">
          <a:xfrm>
            <a:off x="5796136" y="918000"/>
            <a:ext cx="2231864" cy="3453950"/>
          </a:xfrm>
        </p:spPr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en-US"/>
              <a:t>The newest way: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cs typeface="Consolas"/>
              </a:rPr>
              <a:t>pyproject.toml</a:t>
            </a:r>
            <a:r>
              <a:rPr lang="en-US">
                <a:solidFill>
                  <a:schemeClr val="bg2"/>
                </a:solidFill>
                <a:latin typeface="Ubuntu Mono"/>
                <a:cs typeface="Consolas"/>
              </a:rPr>
              <a:t> </a:t>
            </a:r>
            <a:r>
              <a:rPr lang="en-US">
                <a:solidFill>
                  <a:srgbClr val="003460"/>
                </a:solidFill>
                <a:latin typeface="Arial"/>
                <a:cs typeface="Consolas"/>
              </a:rPr>
              <a:t>contains direct and indirect dependencies (or sub dependencies)</a:t>
            </a:r>
            <a:endParaRPr/>
          </a:p>
          <a:p>
            <a:pPr marL="250835" indent="-250835">
              <a:buFont typeface="Arial"/>
              <a:buChar char="•"/>
              <a:defRPr/>
            </a:pPr>
            <a:r>
              <a:rPr lang="en-US">
                <a:solidFill>
                  <a:srgbClr val="003460"/>
                </a:solidFill>
                <a:latin typeface="Arial"/>
                <a:cs typeface="Consolas"/>
              </a:rPr>
              <a:t>Don’t put them in the </a:t>
            </a:r>
            <a:r>
              <a:rPr lang="en-US">
                <a:solidFill>
                  <a:srgbClr val="003460"/>
                </a:solidFill>
                <a:latin typeface="Arial"/>
                <a:cs typeface="Consolas"/>
              </a:rPr>
              <a:t>conda’s</a:t>
            </a:r>
            <a:r>
              <a:rPr lang="en-US">
                <a:solidFill>
                  <a:schemeClr val="bg2"/>
                </a:solidFill>
                <a:latin typeface="Ubuntu Mono"/>
                <a:cs typeface="Consolas"/>
              </a:rPr>
              <a:t>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cs typeface="Consolas"/>
              </a:rPr>
              <a:t>environment.toml</a:t>
            </a:r>
            <a:r>
              <a:rPr lang="en-US">
                <a:solidFill>
                  <a:schemeClr val="bg2"/>
                </a:solidFill>
                <a:latin typeface="Ubuntu Mono"/>
                <a:cs typeface="Consolas"/>
              </a:rPr>
              <a:t> </a:t>
            </a:r>
            <a:endParaRPr lang="en-US">
              <a:solidFill>
                <a:srgbClr val="003460"/>
              </a:solidFill>
              <a:latin typeface="Arial"/>
              <a:cs typeface="Consolas"/>
            </a:endParaRPr>
          </a:p>
        </p:txBody>
      </p:sp>
      <p:sp>
        <p:nvSpPr>
          <p:cNvPr id="1066667473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50856380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601C0B-F832-D701-AEAD-528A4C1C0CA4}" type="slidenum">
              <a:rPr lang="de-DE"/>
              <a:t>47</a:t>
            </a:fld>
            <a:r>
              <a:rPr lang="de-DE"/>
              <a:t> </a:t>
            </a:r>
            <a:endParaRPr/>
          </a:p>
        </p:txBody>
      </p:sp>
      <p:sp>
        <p:nvSpPr>
          <p:cNvPr id="2" name="Rectangle 1"/>
          <p:cNvSpPr/>
          <p:nvPr/>
        </p:nvSpPr>
        <p:spPr bwMode="auto">
          <a:xfrm>
            <a:off x="450000" y="918000"/>
            <a:ext cx="5266570" cy="345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[build-system]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requires = ["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setuptools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", "wheel"]</a:t>
            </a:r>
            <a:endParaRPr/>
          </a:p>
          <a:p>
            <a:pPr>
              <a:defRPr/>
            </a:pPr>
            <a:br>
              <a:rPr lang="en-GB" sz="1000">
                <a:solidFill>
                  <a:schemeClr val="bg2"/>
                </a:solidFill>
                <a:latin typeface="Ubuntu Mono"/>
              </a:rPr>
            </a:br>
            <a:r>
              <a:rPr lang="en-GB" sz="1000">
                <a:solidFill>
                  <a:schemeClr val="bg2"/>
                </a:solidFill>
                <a:latin typeface="Ubuntu Mono"/>
              </a:rPr>
              <a:t>[project]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name = ”&lt;SOME_NAME&gt;"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version = "0.0.1"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requires-python = "&gt;=3.11"</a:t>
            </a:r>
            <a:endParaRPr/>
          </a:p>
          <a:p>
            <a:pPr>
              <a:defRPr/>
            </a:pPr>
            <a:br>
              <a:rPr lang="en-GB" sz="1000">
                <a:solidFill>
                  <a:schemeClr val="bg2"/>
                </a:solidFill>
                <a:latin typeface="Ubuntu Mono"/>
              </a:rPr>
            </a:br>
            <a:r>
              <a:rPr lang="en-GB" sz="1000">
                <a:solidFill>
                  <a:schemeClr val="bg2"/>
                </a:solidFill>
                <a:latin typeface="Ubuntu Mono"/>
              </a:rPr>
              <a:t>dependencies = [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    "pandas &gt;= 2, &lt; 2.1.0",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    "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pyteomics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 &gt;= 4.6, &lt; 5",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    "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lxml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 &gt;= 4.9.3, &lt; 5",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    "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sqlalchemy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 &gt;= 2, &lt; 3",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]</a:t>
            </a:r>
            <a:endParaRPr/>
          </a:p>
          <a:p>
            <a:pPr>
              <a:defRPr/>
            </a:pPr>
            <a:br>
              <a:rPr lang="en-GB" sz="1000">
                <a:solidFill>
                  <a:schemeClr val="bg2"/>
                </a:solidFill>
                <a:latin typeface="Ubuntu Mono"/>
              </a:rPr>
            </a:br>
            <a:br>
              <a:rPr lang="en-GB" sz="1000">
                <a:solidFill>
                  <a:schemeClr val="bg2"/>
                </a:solidFill>
                <a:latin typeface="Ubuntu Mono"/>
              </a:rPr>
            </a:br>
            <a:r>
              <a:rPr lang="en-GB" sz="1000">
                <a:solidFill>
                  <a:schemeClr val="bg2"/>
                </a:solidFill>
                <a:latin typeface="Ubuntu Mono"/>
              </a:rPr>
              <a:t>[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project.optional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-dependencies]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dev = [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    "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pylint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"</a:t>
            </a:r>
            <a:endParaRPr/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]</a:t>
            </a:r>
            <a:endParaRPr/>
          </a:p>
          <a:p>
            <a:pPr>
              <a:defRPr/>
            </a:pPr>
            <a:br>
              <a:rPr lang="en-GB" sz="1000">
                <a:solidFill>
                  <a:schemeClr val="bg2"/>
                </a:solidFill>
                <a:latin typeface="Ubuntu Mono"/>
              </a:rPr>
            </a:br>
            <a:br>
              <a:rPr lang="en-GB" sz="1000">
                <a:solidFill>
                  <a:schemeClr val="bg2"/>
                </a:solidFill>
                <a:latin typeface="Ubuntu Mono"/>
              </a:rPr>
            </a:br>
            <a:br>
              <a:rPr lang="en-GB" sz="1000">
                <a:solidFill>
                  <a:schemeClr val="bg2"/>
                </a:solidFill>
                <a:latin typeface="Ubuntu Mono"/>
              </a:rPr>
            </a:br>
            <a:endParaRPr lang="en-GB" sz="1000">
              <a:solidFill>
                <a:schemeClr val="bg2"/>
              </a:solidFill>
              <a:latin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82855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Unleash the force</a:t>
            </a:r>
            <a:r>
              <a:rPr lang="de-DE"/>
              <a:t>: </a:t>
            </a:r>
            <a:r>
              <a:rPr lang="de-DE"/>
              <a:t>Tame</a:t>
            </a:r>
            <a:r>
              <a:rPr lang="de-DE"/>
              <a:t>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dark</a:t>
            </a:r>
            <a:r>
              <a:rPr lang="de-DE"/>
              <a:t> </a:t>
            </a:r>
            <a:r>
              <a:rPr lang="de-DE"/>
              <a:t>side</a:t>
            </a:r>
            <a:endParaRPr/>
          </a:p>
        </p:txBody>
      </p:sp>
      <p:sp>
        <p:nvSpPr>
          <p:cNvPr id="1066667473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50856380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601C0B-F832-D701-AEAD-528A4C1C0CA4}" type="slidenum">
              <a:rPr lang="de-DE"/>
              <a:t>48</a:t>
            </a:fld>
            <a:r>
              <a:rPr lang="de-DE"/>
              <a:t> </a:t>
            </a:r>
            <a:endParaRPr/>
          </a:p>
        </p:txBody>
      </p:sp>
      <p:sp>
        <p:nvSpPr>
          <p:cNvPr id="2" name="Rectangle 1"/>
          <p:cNvSpPr/>
          <p:nvPr/>
        </p:nvSpPr>
        <p:spPr bwMode="auto">
          <a:xfrm>
            <a:off x="420681" y="918000"/>
            <a:ext cx="7560000" cy="3453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# Install a 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requirements.txt</a:t>
            </a:r>
            <a:endParaRPr lang="en-GB" sz="100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pip install –r 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requirements.txt</a:t>
            </a:r>
            <a:endParaRPr lang="en-GB" sz="100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endParaRPr lang="en-GB" sz="100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endParaRPr lang="en-GB" sz="100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# Install a </a:t>
            </a:r>
            <a:r>
              <a:rPr lang="en-GB" sz="1000">
                <a:solidFill>
                  <a:schemeClr val="bg2"/>
                </a:solidFill>
                <a:latin typeface="Ubuntu Mono"/>
              </a:rPr>
              <a:t>pyproject.toml</a:t>
            </a:r>
            <a:endParaRPr lang="en-GB" sz="100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r>
              <a:rPr lang="en-GB" sz="1000">
                <a:solidFill>
                  <a:schemeClr val="bg2"/>
                </a:solidFill>
                <a:latin typeface="Ubuntu Mono"/>
              </a:rPr>
              <a:t>pip install &lt;FOLDER_WHERE_PYPROJECT_TOML_IS_LOCATED&gt;</a:t>
            </a:r>
            <a:br>
              <a:rPr lang="en-GB" sz="1000">
                <a:solidFill>
                  <a:schemeClr val="bg2"/>
                </a:solidFill>
                <a:latin typeface="Ubuntu Mono"/>
              </a:rPr>
            </a:br>
            <a:br>
              <a:rPr lang="en-GB" sz="1000">
                <a:solidFill>
                  <a:schemeClr val="bg2"/>
                </a:solidFill>
                <a:latin typeface="Ubuntu Mono"/>
              </a:rPr>
            </a:br>
            <a:br>
              <a:rPr lang="en-GB" sz="1000">
                <a:solidFill>
                  <a:schemeClr val="bg2"/>
                </a:solidFill>
                <a:latin typeface="Ubuntu Mono"/>
              </a:rPr>
            </a:br>
            <a:endParaRPr lang="en-GB" sz="1000">
              <a:solidFill>
                <a:schemeClr val="bg2"/>
              </a:solidFill>
              <a:latin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82855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Object oriented programming</a:t>
            </a:r>
            <a:endParaRPr/>
          </a:p>
        </p:txBody>
      </p:sp>
      <p:sp>
        <p:nvSpPr>
          <p:cNvPr id="299896911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 anchor="ctr"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algn="ctr">
              <a:buSzPct val="75000"/>
              <a:defRPr/>
            </a:pPr>
            <a:r>
              <a:rPr lang="de-DE"/>
              <a:t>How</a:t>
            </a:r>
            <a:r>
              <a:rPr lang="de-DE"/>
              <a:t> </a:t>
            </a:r>
            <a:r>
              <a:rPr lang="de-DE"/>
              <a:t>would</a:t>
            </a:r>
            <a:r>
              <a:rPr lang="de-DE"/>
              <a:t> YOU </a:t>
            </a:r>
            <a:r>
              <a:rPr lang="de-DE"/>
              <a:t>represent</a:t>
            </a:r>
            <a:r>
              <a:rPr lang="de-DE"/>
              <a:t> a </a:t>
            </a:r>
            <a:r>
              <a:rPr lang="de-DE"/>
              <a:t>mass</a:t>
            </a:r>
            <a:r>
              <a:rPr lang="de-DE"/>
              <a:t> </a:t>
            </a:r>
            <a:r>
              <a:rPr lang="de-DE"/>
              <a:t>spectrum</a:t>
            </a:r>
            <a:r>
              <a:rPr lang="de-DE"/>
              <a:t> </a:t>
            </a:r>
            <a:r>
              <a:rPr lang="de-DE"/>
              <a:t>with</a:t>
            </a:r>
            <a:r>
              <a:rPr lang="de-DE"/>
              <a:t> m/</a:t>
            </a:r>
            <a:r>
              <a:rPr lang="de-DE"/>
              <a:t>z</a:t>
            </a:r>
            <a:r>
              <a:rPr lang="de-DE"/>
              <a:t> and </a:t>
            </a:r>
            <a:r>
              <a:rPr lang="de-DE"/>
              <a:t>intensities</a:t>
            </a:r>
            <a:r>
              <a:rPr lang="de-DE"/>
              <a:t>?</a:t>
            </a:r>
            <a:endParaRPr/>
          </a:p>
          <a:p>
            <a:pPr algn="ctr">
              <a:buSzPct val="75000"/>
              <a:defRPr/>
            </a:pPr>
            <a:endParaRPr lang="de-DE"/>
          </a:p>
          <a:p>
            <a:pPr algn="ctr">
              <a:buSzPct val="75000"/>
              <a:defRPr/>
            </a:pPr>
            <a:r>
              <a:rPr lang="de-DE"/>
              <a:t>Nope</a:t>
            </a:r>
            <a:r>
              <a:rPr lang="de-DE"/>
              <a:t>.</a:t>
            </a:r>
            <a:endParaRPr/>
          </a:p>
        </p:txBody>
      </p:sp>
      <p:sp>
        <p:nvSpPr>
          <p:cNvPr id="1066667473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50856380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601C0B-F832-D701-AEAD-528A4C1C0CA4}" type="slidenum">
              <a:rPr lang="de-DE"/>
              <a:t>49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Installation: Anaconda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Conda</a:t>
            </a: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: </a:t>
            </a:r>
            <a:r>
              <a:rPr lang="de-DE" sz="1500" b="1" i="0" u="sng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  <a:hlinkClick r:id="rId3" tooltip="https://docs.conda.io/projects/conda/en/stable/user-guide/install/index.html"/>
              </a:rPr>
              <a:t>https://docs.conda.io/projects/conda/en/stable/user-guide/install/index.html</a:t>
            </a:r>
            <a:endParaRPr lang="de-DE" sz="1500" b="1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5</a:t>
            </a:fld>
            <a:r>
              <a:rPr lang="de-DE"/>
              <a:t> 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999625" y="1172502"/>
            <a:ext cx="3144750" cy="314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82855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Object oriented programming</a:t>
            </a:r>
            <a:endParaRPr/>
          </a:p>
        </p:txBody>
      </p:sp>
      <p:sp>
        <p:nvSpPr>
          <p:cNvPr id="299896911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Let‘s</a:t>
            </a:r>
            <a:r>
              <a:rPr lang="de-DE"/>
              <a:t> </a:t>
            </a:r>
            <a:r>
              <a:rPr lang="de-DE"/>
              <a:t>abstract</a:t>
            </a:r>
            <a:r>
              <a:rPr lang="de-DE"/>
              <a:t> </a:t>
            </a:r>
            <a:r>
              <a:rPr lang="de-DE"/>
              <a:t>something</a:t>
            </a:r>
            <a:r>
              <a:rPr lang="de-DE"/>
              <a:t> </a:t>
            </a:r>
            <a:r>
              <a:rPr lang="de-DE"/>
              <a:t>by</a:t>
            </a:r>
            <a:r>
              <a:rPr lang="de-DE"/>
              <a:t> </a:t>
            </a:r>
            <a:r>
              <a:rPr lang="de-DE"/>
              <a:t>creating</a:t>
            </a:r>
            <a:r>
              <a:rPr lang="de-DE"/>
              <a:t> a </a:t>
            </a:r>
            <a:r>
              <a:rPr lang="de-DE"/>
              <a:t>template</a:t>
            </a:r>
            <a:r>
              <a:rPr lang="de-DE"/>
              <a:t>, a so </a:t>
            </a:r>
            <a:r>
              <a:rPr lang="de-DE"/>
              <a:t>called</a:t>
            </a:r>
            <a:r>
              <a:rPr lang="de-DE"/>
              <a:t> </a:t>
            </a:r>
            <a:r>
              <a:rPr lang="de-DE" b="0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class</a:t>
            </a:r>
            <a:endParaRPr b="0">
              <a:solidFill>
                <a:schemeClr val="bg2"/>
              </a:solidFill>
              <a:highlight>
                <a:srgbClr val="000000"/>
              </a:highlight>
              <a:latin typeface="Ubuntu Mono"/>
            </a:endParaRPr>
          </a:p>
        </p:txBody>
      </p:sp>
      <p:sp>
        <p:nvSpPr>
          <p:cNvPr id="1066667473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50856380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601C0B-F832-D701-AEAD-528A4C1C0CA4}" type="slidenum">
              <a:rPr lang="de-DE"/>
              <a:t>50</a:t>
            </a:fld>
            <a:r>
              <a:rPr lang="de-DE"/>
              <a:t> </a:t>
            </a:r>
            <a:endParaRPr/>
          </a:p>
        </p:txBody>
      </p:sp>
      <p:sp>
        <p:nvSpPr>
          <p:cNvPr id="1762834263" name="Rectangle 1762834262"/>
          <p:cNvSpPr/>
          <p:nvPr/>
        </p:nvSpPr>
        <p:spPr bwMode="auto">
          <a:xfrm>
            <a:off x="720000" y="1332000"/>
            <a:ext cx="7920424" cy="2778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class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MassSpec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:</a:t>
            </a:r>
            <a:endParaRPr/>
          </a:p>
          <a:p>
            <a:pPr lvl="0" algn="l">
              <a:defRPr/>
            </a:pP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   #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constructor</a:t>
            </a:r>
            <a:endParaRPr lang="de-DE" sz="1350" b="0" i="0" u="none" strike="noStrike" cap="none" spc="0">
              <a:solidFill>
                <a:schemeClr val="bg2"/>
              </a:solidFill>
              <a:latin typeface="Ubuntu Mono"/>
              <a:cs typeface="Times New Roman"/>
            </a:endParaRPr>
          </a:p>
          <a:p>
            <a:pPr lvl="0" algn="l">
              <a:defRPr/>
            </a:pP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  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def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__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init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__(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self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,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mz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: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list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,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intensities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: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list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):</a:t>
            </a:r>
            <a:endParaRPr/>
          </a:p>
          <a:p>
            <a:pPr lvl="0" algn="l"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       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self.mz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=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mz</a:t>
            </a:r>
            <a:endParaRPr lang="de-DE">
              <a:solidFill>
                <a:schemeClr val="bg2"/>
              </a:solidFill>
              <a:latin typeface="Ubuntu Mono"/>
              <a:cs typeface="Times New Roman"/>
            </a:endParaRPr>
          </a:p>
          <a:p>
            <a:pPr lvl="0" algn="l"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       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self.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intensities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=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intensities</a:t>
            </a:r>
            <a:endParaRPr lang="de-DE">
              <a:solidFill>
                <a:schemeClr val="bg2"/>
              </a:solidFill>
              <a:latin typeface="Ubuntu Mono"/>
              <a:cs typeface="Times New Roman"/>
            </a:endParaRPr>
          </a:p>
          <a:p>
            <a:pPr lvl="0" algn="l">
              <a:defRPr/>
            </a:pPr>
            <a:endParaRPr lang="de-DE">
              <a:solidFill>
                <a:schemeClr val="bg2"/>
              </a:solidFill>
              <a:latin typeface="Ubuntu Mono"/>
              <a:cs typeface="Times New Roman"/>
            </a:endParaRPr>
          </a:p>
          <a:p>
            <a:pPr lvl="0" algn="l">
              <a:defRPr/>
            </a:pP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  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def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get_nearest_peak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(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self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,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target_mz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: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float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) -&gt;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tuple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:</a:t>
            </a:r>
            <a:endParaRPr/>
          </a:p>
          <a:p>
            <a:pPr lvl="0" algn="l">
              <a:defRPr/>
            </a:pP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       # Dum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dum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dum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du,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dum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du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dum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du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duu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 (Jeopardy!-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melody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)</a:t>
            </a:r>
            <a:endParaRPr/>
          </a:p>
          <a:p>
            <a:pPr lvl="0" algn="l">
              <a:defRPr/>
            </a:pP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      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return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  (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mz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,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intensity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,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index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, 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distance</a:t>
            </a:r>
            <a:r>
              <a:rPr lang="de-DE">
                <a:solidFill>
                  <a:schemeClr val="bg2"/>
                </a:solidFill>
                <a:latin typeface="Ubuntu Mono"/>
                <a:cs typeface="Times New Roman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82855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Object oriented programming</a:t>
            </a:r>
            <a:endParaRPr/>
          </a:p>
        </p:txBody>
      </p:sp>
      <p:sp>
        <p:nvSpPr>
          <p:cNvPr id="299896911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Lets</a:t>
            </a:r>
            <a:r>
              <a:rPr lang="de-DE"/>
              <a:t> </a:t>
            </a:r>
            <a:r>
              <a:rPr lang="de-DE"/>
              <a:t>build</a:t>
            </a:r>
            <a:r>
              <a:rPr lang="de-DE"/>
              <a:t> </a:t>
            </a:r>
            <a:r>
              <a:rPr lang="de-DE"/>
              <a:t>some</a:t>
            </a:r>
            <a:r>
              <a:rPr lang="de-DE"/>
              <a:t> </a:t>
            </a:r>
            <a:r>
              <a:rPr lang="de-DE"/>
              <a:t>mass</a:t>
            </a:r>
            <a:r>
              <a:rPr lang="de-DE"/>
              <a:t> </a:t>
            </a:r>
            <a:r>
              <a:rPr lang="de-DE"/>
              <a:t>spectra</a:t>
            </a:r>
            <a:r>
              <a:rPr lang="de-DE"/>
              <a:t> </a:t>
            </a:r>
            <a:r>
              <a:rPr lang="de-DE"/>
              <a:t>from</a:t>
            </a:r>
            <a:r>
              <a:rPr lang="de-DE"/>
              <a:t> </a:t>
            </a:r>
            <a:r>
              <a:rPr lang="de-DE"/>
              <a:t>our</a:t>
            </a:r>
            <a:r>
              <a:rPr lang="de-DE"/>
              <a:t> </a:t>
            </a:r>
            <a:r>
              <a:rPr lang="de-DE"/>
              <a:t>template</a:t>
            </a:r>
            <a:endParaRPr/>
          </a:p>
        </p:txBody>
      </p:sp>
      <p:sp>
        <p:nvSpPr>
          <p:cNvPr id="1066667473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50856380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601C0B-F832-D701-AEAD-528A4C1C0CA4}" type="slidenum">
              <a:rPr lang="de-DE"/>
              <a:t>51</a:t>
            </a:fld>
            <a:r>
              <a:rPr lang="de-DE"/>
              <a:t> </a:t>
            </a:r>
            <a:endParaRPr/>
          </a:p>
        </p:txBody>
      </p:sp>
      <p:sp>
        <p:nvSpPr>
          <p:cNvPr id="1762834263" name="Rectangle 1762834262"/>
          <p:cNvSpPr/>
          <p:nvPr/>
        </p:nvSpPr>
        <p:spPr bwMode="auto">
          <a:xfrm>
            <a:off x="720000" y="1334860"/>
            <a:ext cx="7920424" cy="30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# Create a mass spec</a:t>
            </a:r>
            <a:endParaRPr/>
          </a:p>
          <a:p>
            <a:pPr lvl="0" algn="l"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a_spec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 = 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MassSpec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([103.4, ...], [3040, ...])</a:t>
            </a:r>
            <a:endParaRPr/>
          </a:p>
          <a:p>
            <a:pPr lvl="0" algn="l"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# Create another mass spec</a:t>
            </a:r>
            <a:endParaRPr/>
          </a:p>
          <a:p>
            <a:pPr lvl="0" algn="l"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another_spec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 = 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MassSpec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([405.4, ...], [1000, ...])</a:t>
            </a:r>
            <a:endParaRPr lang="en-US"/>
          </a:p>
          <a:p>
            <a:pPr lvl="0" algn="l">
              <a:defRPr/>
            </a:pPr>
            <a:endParaRPr lang="en-US" sz="1350" b="0" i="0" u="none" strike="noStrike" cap="none" spc="0">
              <a:solidFill>
                <a:schemeClr val="bg2"/>
              </a:solidFill>
              <a:latin typeface="Ubuntu Mono"/>
              <a:cs typeface="Times New Roman"/>
            </a:endParaRPr>
          </a:p>
          <a:p>
            <a:pPr lvl="0" algn="l"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# We can also arrange them in a list</a:t>
            </a:r>
            <a:endParaRPr/>
          </a:p>
          <a:p>
            <a:pPr lvl="0" algn="l"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mass_specs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 = [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a_spec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, 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another_spec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]</a:t>
            </a:r>
            <a:endParaRPr/>
          </a:p>
          <a:p>
            <a:pPr lvl="0" algn="l">
              <a:defRPr/>
            </a:pPr>
            <a:endParaRPr lang="en-US">
              <a:solidFill>
                <a:schemeClr val="bg2"/>
              </a:solidFill>
              <a:latin typeface="Ubuntu Mono"/>
              <a:cs typeface="Times New Roman"/>
            </a:endParaRPr>
          </a:p>
          <a:p>
            <a:pPr lvl="0" algn="l"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# Or directly in a list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mass_specs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 = [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    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MassSpec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([103.4, ...], [3040, ...]),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    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MassSpec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([405.4, ...], [1000, ...]))</a:t>
            </a:r>
            <a:endParaRPr/>
          </a:p>
          <a:p>
            <a:pPr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]</a:t>
            </a:r>
            <a:endParaRPr/>
          </a:p>
          <a:p>
            <a:pPr lvl="0" algn="l">
              <a:defRPr/>
            </a:pPr>
            <a:endParaRPr lang="en-US" sz="1350" b="0" i="0" u="none" strike="noStrike" cap="none" spc="0">
              <a:solidFill>
                <a:schemeClr val="bg2"/>
              </a:solidFill>
              <a:latin typeface="Ubuntu Mono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82855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Object oriented programming</a:t>
            </a:r>
            <a:endParaRPr/>
          </a:p>
        </p:txBody>
      </p:sp>
      <p:sp>
        <p:nvSpPr>
          <p:cNvPr id="299896911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Lets</a:t>
            </a:r>
            <a:r>
              <a:rPr lang="de-DE"/>
              <a:t> </a:t>
            </a:r>
            <a:r>
              <a:rPr lang="de-DE"/>
              <a:t>play</a:t>
            </a:r>
            <a:r>
              <a:rPr lang="de-DE"/>
              <a:t> </a:t>
            </a:r>
            <a:r>
              <a:rPr lang="de-DE"/>
              <a:t>with</a:t>
            </a:r>
            <a:r>
              <a:rPr lang="de-DE"/>
              <a:t> out </a:t>
            </a:r>
            <a:r>
              <a:rPr lang="de-DE"/>
              <a:t>mass</a:t>
            </a:r>
            <a:r>
              <a:rPr lang="de-DE"/>
              <a:t> </a:t>
            </a:r>
            <a:r>
              <a:rPr lang="de-DE"/>
              <a:t>spectra</a:t>
            </a:r>
            <a:endParaRPr/>
          </a:p>
        </p:txBody>
      </p:sp>
      <p:sp>
        <p:nvSpPr>
          <p:cNvPr id="1066667473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50856380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601C0B-F832-D701-AEAD-528A4C1C0CA4}" type="slidenum">
              <a:rPr lang="de-DE"/>
              <a:t>52</a:t>
            </a:fld>
            <a:r>
              <a:rPr lang="de-DE"/>
              <a:t> </a:t>
            </a:r>
            <a:endParaRPr/>
          </a:p>
        </p:txBody>
      </p:sp>
      <p:sp>
        <p:nvSpPr>
          <p:cNvPr id="1762834263" name="Rectangle 1762834262"/>
          <p:cNvSpPr/>
          <p:nvPr/>
        </p:nvSpPr>
        <p:spPr bwMode="auto">
          <a:xfrm>
            <a:off x="720000" y="1320371"/>
            <a:ext cx="7920424" cy="300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for spec in 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mass_specs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:</a:t>
            </a:r>
            <a:endParaRPr/>
          </a:p>
          <a:p>
            <a:pPr lvl="0" algn="l"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    # print 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mz</a:t>
            </a:r>
            <a:endParaRPr lang="en-US">
              <a:solidFill>
                <a:schemeClr val="bg2"/>
              </a:solidFill>
              <a:latin typeface="Ubuntu Mono"/>
              <a:cs typeface="Times New Roman"/>
            </a:endParaRPr>
          </a:p>
          <a:p>
            <a:pPr lvl="0" algn="l"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    print(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spec.mz</a:t>
            </a: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)</a:t>
            </a:r>
            <a:endParaRPr/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Ubuntu Mono"/>
                <a:cs typeface="Times New Roman"/>
              </a:rPr>
              <a:t>    # find nearest peak to 356.8 in all mass specs</a:t>
            </a:r>
            <a:endParaRPr/>
          </a:p>
          <a:p>
            <a:pPr lvl="0" algn="l"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    print(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spec.find_nearest_peak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cs typeface="Times New Roman"/>
              </a:rPr>
              <a:t>(356.8)</a:t>
            </a:r>
            <a:endParaRPr/>
          </a:p>
          <a:p>
            <a:pPr lvl="0" algn="l">
              <a:defRPr/>
            </a:pPr>
            <a:endParaRPr lang="en-US" sz="1350" b="0" i="0" u="none" strike="noStrike" cap="none" spc="0">
              <a:solidFill>
                <a:schemeClr val="bg2"/>
              </a:solidFill>
              <a:latin typeface="Ubuntu Mono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6828555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Object oriented programming</a:t>
            </a:r>
            <a:endParaRPr/>
          </a:p>
        </p:txBody>
      </p:sp>
      <p:sp>
        <p:nvSpPr>
          <p:cNvPr id="299896911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Working with objects before</a:t>
            </a:r>
            <a:endParaRPr/>
          </a:p>
          <a:p>
            <a:pPr marL="484835" lvl="2" indent="-250835">
              <a:buFont typeface="Arial"/>
              <a:buChar char="•"/>
              <a:defRPr/>
            </a:pPr>
            <a:r>
              <a:rPr lang="de-DE"/>
              <a:t>List, dictionary, set, string</a:t>
            </a:r>
            <a:endParaRPr/>
          </a:p>
          <a:p>
            <a:pPr marL="484835" lvl="2" indent="-250835">
              <a:buFont typeface="Arial"/>
              <a:buChar char="•"/>
              <a:defRPr/>
            </a:pPr>
            <a:r>
              <a:rPr lang="de-DE"/>
              <a:t>They just have special constructors</a:t>
            </a:r>
            <a:endParaRPr/>
          </a:p>
        </p:txBody>
      </p:sp>
      <p:sp>
        <p:nvSpPr>
          <p:cNvPr id="1066667473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508563805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5601C0B-F832-D701-AEAD-528A4C1C0CA4}" type="slidenum">
              <a:rPr lang="de-DE"/>
              <a:t>53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969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77279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Pandas</a:t>
            </a:r>
            <a:endParaRPr lang="de-DE"/>
          </a:p>
        </p:txBody>
      </p:sp>
      <p:sp>
        <p:nvSpPr>
          <p:cNvPr id="1946120854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Open source python package for data analysis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Used for data exploration, cleaning and transformation/manipulation</a:t>
            </a:r>
            <a:endParaRPr/>
          </a:p>
          <a:p>
            <a:pPr marL="484835" lvl="2" indent="-250835">
              <a:buFont typeface="Arial"/>
              <a:buChar char="•"/>
              <a:defRPr/>
            </a:pPr>
            <a:r>
              <a:rPr lang="de-DE"/>
              <a:t>“… a more sophisticated Excel“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Works with data series (one dimensional array with indices) and </a:t>
            </a:r>
            <a:r>
              <a:rPr lang="de-DE" b="1" i="1"/>
              <a:t>dataframes</a:t>
            </a:r>
            <a:r>
              <a:rPr lang="de-DE" i="1"/>
              <a:t> </a:t>
            </a:r>
            <a:r>
              <a:rPr lang="de-DE"/>
              <a:t>(table 2D) 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Pandas documentation can be found here: </a:t>
            </a:r>
            <a:r>
              <a:rPr lang="de-DE" sz="1500" b="1" i="0" u="sng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  <a:hlinkClick r:id="rId3" tooltip="https://pandas.pydata.org/docs/index.html"/>
              </a:rPr>
              <a:t>https://pandas.pydata.org/docs/index.html</a:t>
            </a:r>
            <a:endParaRPr lang="de-DE" sz="1500" b="1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And some starter tutorial:</a:t>
            </a:r>
            <a:b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</a:b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https://www.w3schools.com/python/pandas/default.asp</a:t>
            </a:r>
            <a:endParaRPr lang="de-DE"/>
          </a:p>
        </p:txBody>
      </p:sp>
      <p:sp>
        <p:nvSpPr>
          <p:cNvPr id="26642072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44655867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C7EDFC-3FC2-AF21-2C3D-D082616A1DB7}" type="slidenum">
              <a:rPr lang="de-DE"/>
              <a:t>54</a:t>
            </a:fld>
            <a:r>
              <a:rPr lang="de-DE"/>
              <a:t> </a:t>
            </a:r>
            <a:endParaRPr/>
          </a:p>
        </p:txBody>
      </p:sp>
      <p:pic>
        <p:nvPicPr>
          <p:cNvPr id="441581189" name="Picture 44158118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01490" y="155308"/>
            <a:ext cx="1367741" cy="474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225602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Pandas</a:t>
            </a:r>
            <a:r>
              <a:rPr lang="de-DE"/>
              <a:t> - Dataframe</a:t>
            </a:r>
            <a:endParaRPr/>
          </a:p>
        </p:txBody>
      </p:sp>
      <p:sp>
        <p:nvSpPr>
          <p:cNvPr id="197129384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120092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77614306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4AE7671-2C85-F176-D202-0425AF1CA16C}" type="slidenum">
              <a:rPr lang="de-DE"/>
              <a:t>55</a:t>
            </a:fld>
            <a:r>
              <a:rPr lang="de-DE"/>
              <a:t> </a:t>
            </a:r>
            <a:endParaRPr/>
          </a:p>
        </p:txBody>
      </p:sp>
      <p:pic>
        <p:nvPicPr>
          <p:cNvPr id="268511653" name="Picture 26851165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37411" y="864000"/>
            <a:ext cx="8738996" cy="3637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521141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Pandas – load your data </a:t>
            </a:r>
            <a:endParaRPr/>
          </a:p>
        </p:txBody>
      </p:sp>
      <p:sp>
        <p:nvSpPr>
          <p:cNvPr id="140429444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en-US"/>
              <a:t>Pandas supports reading of a variety of file formats like excel, csv, tsv, json, hdf, html, sql, .....)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en-US"/>
              <a:t>We focus on the three most used: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en-US"/>
              <a:t>Excel: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cs typeface="Consolas"/>
              </a:rPr>
              <a:t>df_sheet = pd.read_excel(„sample.xlsx“) </a:t>
            </a:r>
            <a:endParaRPr lang="en-US"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en-US"/>
              <a:t>Csv: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df_csv = pd.read_csv(„sample.csv“)</a:t>
            </a:r>
            <a:endParaRPr lang="en-US"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en-US"/>
              <a:t>Json: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df_json = pd.read_json(„sample.csv“)</a:t>
            </a:r>
            <a:endParaRPr lang="en-US"/>
          </a:p>
          <a:p>
            <a:pPr marL="650886" lvl="1" indent="-250835">
              <a:buSzPct val="75000"/>
              <a:buFont typeface="Arial"/>
              <a:buChar char="•"/>
              <a:defRPr/>
            </a:pPr>
            <a:endParaRPr lang="en-US"/>
          </a:p>
          <a:p>
            <a:pPr marL="250835" lvl="1" indent="-250835">
              <a:buSzPct val="75000"/>
              <a:buFont typeface="Arial"/>
              <a:buChar char="•"/>
              <a:defRPr/>
            </a:pPr>
            <a:r>
              <a:rPr lang="en-US" b="1"/>
              <a:t>The „read“ functions comes with a lot of parameters:</a:t>
            </a:r>
            <a:endParaRPr lang="en-US"/>
          </a:p>
          <a:p>
            <a:pPr marL="650885" lvl="2" indent="-250835">
              <a:buSzPct val="75000"/>
              <a:buFont typeface="Arial"/>
              <a:buChar char="•"/>
              <a:defRPr/>
            </a:pPr>
            <a:r>
              <a:rPr lang="en-US"/>
              <a:t>Excel: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sheet_name(1)</a:t>
            </a:r>
            <a:r>
              <a:rPr lang="en-US">
                <a:latin typeface="Ubuntu Mono"/>
              </a:rPr>
              <a:t> </a:t>
            </a:r>
            <a:r>
              <a:rPr lang="en-US"/>
              <a:t>or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sheet_name(“sheet_name1“)</a:t>
            </a:r>
            <a:r>
              <a:rPr lang="en-US">
                <a:latin typeface="Ubuntu Mono"/>
              </a:rPr>
              <a:t> </a:t>
            </a:r>
            <a:r>
              <a:rPr lang="en-US"/>
              <a:t>or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sheet_name(None)</a:t>
            </a:r>
            <a:endParaRPr lang="en-US">
              <a:latin typeface="Ubuntu Mono"/>
            </a:endParaRPr>
          </a:p>
          <a:p>
            <a:pPr marL="650885" lvl="2" indent="-250835">
              <a:buSzPct val="75000"/>
              <a:buFont typeface="Arial"/>
              <a:buChar char="•"/>
              <a:defRPr/>
            </a:pPr>
            <a:r>
              <a:rPr lang="en-US"/>
              <a:t>All: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decimal = “,“</a:t>
            </a:r>
            <a:r>
              <a:rPr lang="en-US">
                <a:solidFill>
                  <a:schemeClr val="bg2"/>
                </a:solidFill>
                <a:latin typeface="Ubuntu Mono"/>
              </a:rPr>
              <a:t> </a:t>
            </a:r>
            <a:r>
              <a:rPr lang="en-US"/>
              <a:t>or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decimal = “.“</a:t>
            </a:r>
            <a:endParaRPr lang="en-US">
              <a:latin typeface="Ubuntu Mono"/>
            </a:endParaRPr>
          </a:p>
          <a:p>
            <a:pPr marL="650885" lvl="2" indent="-250835">
              <a:buSzPct val="75000"/>
              <a:buFont typeface="Arial"/>
              <a:buChar char="•"/>
              <a:defRPr/>
            </a:pPr>
            <a:r>
              <a:rPr lang="en-US"/>
              <a:t>Read all possibilities up in the docs!</a:t>
            </a:r>
            <a:endParaRPr/>
          </a:p>
          <a:p>
            <a:pPr lvl="1">
              <a:defRPr/>
            </a:pPr>
            <a:endParaRPr lang="en-US"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en-US"/>
              <a:t>s</a:t>
            </a:r>
            <a:endParaRPr/>
          </a:p>
        </p:txBody>
      </p:sp>
      <p:sp>
        <p:nvSpPr>
          <p:cNvPr id="93124405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366091071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F26591-723D-B05A-A815-80B1FB5DDE13}" type="slidenum">
              <a:rPr lang="de-DE"/>
              <a:t>56</a:t>
            </a:fld>
            <a:r>
              <a:rPr lang="de-DE"/>
              <a:t> </a:t>
            </a:r>
            <a:endParaRPr/>
          </a:p>
        </p:txBody>
      </p:sp>
      <p:sp>
        <p:nvSpPr>
          <p:cNvPr id="2" name="Rectangle 1"/>
          <p:cNvSpPr/>
          <p:nvPr/>
        </p:nvSpPr>
        <p:spPr bwMode="auto">
          <a:xfrm>
            <a:off x="728206" y="1779662"/>
            <a:ext cx="5484226" cy="12340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57151">
              <a:buSzPct val="75000"/>
              <a:defRPr/>
            </a:pPr>
            <a:r>
              <a:rPr lang="en-GB" sz="1200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cs typeface="Consolas"/>
              </a:rPr>
              <a:t># Excel</a:t>
            </a:r>
            <a:endParaRPr/>
          </a:p>
          <a:p>
            <a:pPr marL="57151">
              <a:buSzPct val="75000"/>
              <a:defRPr/>
            </a:pPr>
            <a:r>
              <a:rPr lang="en-GB" sz="1200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cs typeface="Consolas"/>
              </a:rPr>
              <a:t>df_sheet = pd.read_excel(„sample.xlsx“) </a:t>
            </a:r>
            <a:endParaRPr/>
          </a:p>
          <a:p>
            <a:pPr marL="57151">
              <a:buSzPct val="75000"/>
              <a:defRPr/>
            </a:pPr>
            <a:r>
              <a:rPr lang="en-GB" sz="1200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cs typeface="Consolas"/>
              </a:rPr>
              <a:t># CSV</a:t>
            </a:r>
            <a:endParaRPr/>
          </a:p>
          <a:p>
            <a:pPr marL="57151">
              <a:buSzPct val="75000"/>
              <a:defRPr/>
            </a:pPr>
            <a:r>
              <a:rPr lang="en-GB" sz="1200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df_csv = pd.read_csv(“sample.csv“)</a:t>
            </a:r>
            <a:endParaRPr/>
          </a:p>
          <a:p>
            <a:pPr marL="57151">
              <a:buSzPct val="75000"/>
              <a:defRPr/>
            </a:pPr>
            <a:r>
              <a:rPr lang="en-GB" sz="1200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# JSON</a:t>
            </a:r>
            <a:endParaRPr/>
          </a:p>
          <a:p>
            <a:pPr marL="57151">
              <a:buSzPct val="75000"/>
              <a:defRPr/>
            </a:pPr>
            <a:r>
              <a:rPr lang="en-GB" sz="1200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df_json = pd.read_json(“sample.json“)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29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29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29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29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29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29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29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29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29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89194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Pandas</a:t>
            </a:r>
            <a:r>
              <a:rPr lang="de-DE"/>
              <a:t> – check </a:t>
            </a:r>
            <a:r>
              <a:rPr lang="de-DE"/>
              <a:t>your</a:t>
            </a:r>
            <a:r>
              <a:rPr lang="de-DE"/>
              <a:t> </a:t>
            </a:r>
            <a:r>
              <a:rPr lang="de-DE"/>
              <a:t>data</a:t>
            </a:r>
            <a:endParaRPr/>
          </a:p>
        </p:txBody>
      </p:sp>
      <p:sp>
        <p:nvSpPr>
          <p:cNvPr id="1244194961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Always check if your file was loaded correctly. 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Either look at the whole dataframe: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en-GB"/>
              <a:t>P</a:t>
            </a:r>
            <a:r>
              <a:rPr/>
              <a:t>rint(df)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But much more recommended: 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en-GB"/>
              <a:t>P</a:t>
            </a:r>
            <a:r>
              <a:rPr/>
              <a:t>rint(df.head()) (prints first 5 rows)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Check if the columns are right: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en-GB"/>
              <a:t>P</a:t>
            </a:r>
            <a:r>
              <a:rPr/>
              <a:t>rint(df.columns)</a:t>
            </a:r>
            <a:endParaRPr/>
          </a:p>
          <a:p>
            <a:pPr marL="250835" lvl="1" indent="-250835">
              <a:buSzPct val="75000"/>
              <a:buFont typeface="Arial"/>
              <a:buChar char="•"/>
              <a:defRPr/>
            </a:pPr>
            <a:r>
              <a:rPr b="1"/>
              <a:t>Check what your dataframe contains:	</a:t>
            </a:r>
            <a:endParaRPr/>
          </a:p>
          <a:p>
            <a:pPr marL="650886" lvl="2" indent="-250835">
              <a:buSzPct val="75000"/>
              <a:buFont typeface="Arial"/>
              <a:buChar char="•"/>
              <a:defRPr/>
            </a:pPr>
            <a:r>
              <a:rPr lang="en-GB"/>
              <a:t>P</a:t>
            </a:r>
            <a:r>
              <a:rPr/>
              <a:t>rint(df.info())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184300521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85529111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487F2D2-CEE2-9574-6BA3-B27A8D0196D2}" type="slidenum">
              <a:rPr lang="de-DE"/>
              <a:t>57</a:t>
            </a:fld>
            <a:r>
              <a:rPr lang="de-DE"/>
              <a:t> </a:t>
            </a:r>
            <a:endParaRPr/>
          </a:p>
        </p:txBody>
      </p:sp>
      <p:sp>
        <p:nvSpPr>
          <p:cNvPr id="2027665778" name="Rectangle 2027665777"/>
          <p:cNvSpPr/>
          <p:nvPr/>
        </p:nvSpPr>
        <p:spPr bwMode="auto">
          <a:xfrm>
            <a:off x="720000" y="1615757"/>
            <a:ext cx="5484226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print(df)</a:t>
            </a:r>
            <a:endParaRPr lang="de-DE" sz="135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057756838" name="Rectangle 1057756837"/>
          <p:cNvSpPr/>
          <p:nvPr/>
        </p:nvSpPr>
        <p:spPr bwMode="auto">
          <a:xfrm>
            <a:off x="719999" y="2276848"/>
            <a:ext cx="5484226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print(df.head()) # prints first 5 rows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</p:txBody>
      </p:sp>
      <p:sp>
        <p:nvSpPr>
          <p:cNvPr id="1876072859" name="Rectangle 1876072858"/>
          <p:cNvSpPr/>
          <p:nvPr/>
        </p:nvSpPr>
        <p:spPr bwMode="auto">
          <a:xfrm>
            <a:off x="719999" y="3007730"/>
            <a:ext cx="5484226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print(df.columns)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</p:txBody>
      </p:sp>
      <p:sp>
        <p:nvSpPr>
          <p:cNvPr id="2061445010" name="Rectangle 2061445009"/>
          <p:cNvSpPr/>
          <p:nvPr/>
        </p:nvSpPr>
        <p:spPr bwMode="auto">
          <a:xfrm>
            <a:off x="719999" y="3673781"/>
            <a:ext cx="5484226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print(df.info())</a:t>
            </a:r>
            <a:endParaRPr sz="1350" b="0" i="0" u="none" strike="noStrike" cap="none" spc="0">
              <a:solidFill>
                <a:schemeClr val="bg2"/>
              </a:solidFill>
              <a:latin typeface="Ubuntu Mono"/>
              <a:cs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94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949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949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6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949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949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5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949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949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07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949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1949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44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886528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Pandas -  Dropping</a:t>
            </a:r>
            <a:br>
              <a:rPr/>
            </a:br>
            <a:endParaRPr/>
          </a:p>
        </p:txBody>
      </p:sp>
      <p:sp>
        <p:nvSpPr>
          <p:cNvPr id="1995780230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Dropping missing values from the whole dataframe: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 sz="15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Df.dropna()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Drop missing values from specific columns: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 df.dropna(subset = [„col1“, „col2“, „col3“, ...] 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Remove all columns containing more than 20% NaNs</a:t>
            </a:r>
            <a:endParaRPr sz="1500"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 sz="15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Df_20_missing = df.dropna(axis=1, thresh = int(0.2*df.shape[0]) </a:t>
            </a:r>
            <a:endParaRPr lang="de-DE" sz="15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 marL="250835" lvl="1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Delete rows with specific value in a specific column:</a:t>
            </a:r>
            <a:endParaRPr/>
          </a:p>
          <a:p>
            <a:pPr marL="650886" lvl="2" indent="-250835">
              <a:buSzPct val="75000"/>
              <a:buFont typeface="Arial"/>
              <a:buChar char="•"/>
              <a:defRPr/>
            </a:pPr>
            <a:r>
              <a:rPr lang="de-DE" sz="15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New_df = df[df.column1 != 0]</a:t>
            </a:r>
            <a:endParaRPr lang="de-DE" sz="1500" b="1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 marL="250835" lvl="1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Delete a specific column:</a:t>
            </a:r>
            <a:endParaRPr/>
          </a:p>
          <a:p>
            <a:pPr marL="650886" lvl="2" indent="-250835">
              <a:buSzPct val="75000"/>
              <a:buFont typeface="Arial"/>
              <a:buChar char="•"/>
              <a:defRPr/>
            </a:pPr>
            <a:r>
              <a:rPr lang="de-DE" sz="15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New_df = df.drop(„column1“, axis = 1)</a:t>
            </a:r>
            <a:endParaRPr lang="de-DE" sz="1500" b="1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07047860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814070121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688D3D0-4D02-24CB-1233-A5CA2A8F94A6}" type="slidenum">
              <a:rPr lang="de-DE"/>
              <a:t>58</a:t>
            </a:fld>
            <a:r>
              <a:rPr lang="de-DE"/>
              <a:t> </a:t>
            </a:r>
            <a:endParaRPr/>
          </a:p>
        </p:txBody>
      </p:sp>
      <p:sp>
        <p:nvSpPr>
          <p:cNvPr id="699816813" name="Rectangle 699816812"/>
          <p:cNvSpPr/>
          <p:nvPr/>
        </p:nvSpPr>
        <p:spPr bwMode="auto">
          <a:xfrm>
            <a:off x="720000" y="1241736"/>
            <a:ext cx="5808376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df.dropna()</a:t>
            </a:r>
            <a:endParaRPr lang="de-DE" sz="135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208884886" name="Rectangle 1208884885"/>
          <p:cNvSpPr/>
          <p:nvPr/>
        </p:nvSpPr>
        <p:spPr bwMode="auto">
          <a:xfrm>
            <a:off x="720000" y="1920255"/>
            <a:ext cx="5808376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en-US" sz="1350" b="0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df.dropna(subset = [“col1“, “col2“, “col3“, ...])</a:t>
            </a:r>
            <a:endParaRPr lang="en-US" sz="135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938109487" name="Rectangle 938109486"/>
          <p:cNvSpPr/>
          <p:nvPr/>
        </p:nvSpPr>
        <p:spPr bwMode="auto">
          <a:xfrm>
            <a:off x="720000" y="2601000"/>
            <a:ext cx="5808376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df_20_missing = df.dropna(axis=1, thresh = int(0.8*df.shape[0])</a:t>
            </a:r>
            <a:r>
              <a:rPr lang="en-US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)</a:t>
            </a:r>
            <a:endParaRPr lang="en-US" sz="135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1540574938" name="Rectangle 1540574937"/>
          <p:cNvSpPr/>
          <p:nvPr/>
        </p:nvSpPr>
        <p:spPr bwMode="auto">
          <a:xfrm>
            <a:off x="720000" y="3197233"/>
            <a:ext cx="5808375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new_df = df[df.column1 != 0]</a:t>
            </a:r>
            <a:endParaRPr lang="en-US" sz="1350" b="0" i="0" u="none" strike="noStrike" cap="none" spc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622969598" name="Rectangle 622969597"/>
          <p:cNvSpPr/>
          <p:nvPr/>
        </p:nvSpPr>
        <p:spPr bwMode="auto">
          <a:xfrm>
            <a:off x="720000" y="3863284"/>
            <a:ext cx="5808375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Arial"/>
                <a:ea typeface="Arial"/>
                <a:cs typeface="Arial"/>
              </a:rPr>
              <a:t>new_df = df.drop(„column1“, axis = 1)</a:t>
            </a:r>
            <a:endParaRPr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81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8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10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57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7802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96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0774603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Pandas -  </a:t>
            </a:r>
            <a:r>
              <a:rPr lang="de-DE" sz="27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Imputation</a:t>
            </a:r>
            <a:endParaRPr/>
          </a:p>
        </p:txBody>
      </p:sp>
      <p:sp>
        <p:nvSpPr>
          <p:cNvPr id="1329937188" name="Inhaltsplatzhalter 2"/>
          <p:cNvSpPr>
            <a:spLocks noGrp="1"/>
          </p:cNvSpPr>
          <p:nvPr>
            <p:ph idx="1" hasCustomPrompt="1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We can impute all missing values with the function fillna()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With scalar: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Df.fillna(0)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Df.fillna(„spongebob“)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With object: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en-GB"/>
              <a:t>Df.fillna(df.mean())  (median, sum, ,...)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71479108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685676552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203242B-CCFB-0C5E-2879-3AA4F476BAF7}" type="slidenum">
              <a:rPr lang="de-DE"/>
              <a:t>59</a:t>
            </a:fld>
            <a:r>
              <a:rPr lang="de-DE"/>
              <a:t> </a:t>
            </a:r>
            <a:endParaRPr/>
          </a:p>
        </p:txBody>
      </p:sp>
      <p:sp>
        <p:nvSpPr>
          <p:cNvPr id="2" name="Rectangle 1"/>
          <p:cNvSpPr/>
          <p:nvPr/>
        </p:nvSpPr>
        <p:spPr bwMode="auto">
          <a:xfrm>
            <a:off x="720000" y="1563639"/>
            <a:ext cx="5484226" cy="72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57151">
              <a:buSzPct val="75000"/>
              <a:defRPr/>
            </a:pPr>
            <a:r>
              <a:rPr lang="en-GB">
                <a:solidFill>
                  <a:schemeClr val="bg2"/>
                </a:solidFill>
                <a:latin typeface="Ubuntu Mono"/>
                <a:cs typeface="Consolas"/>
              </a:rPr>
              <a:t>df.fillna(0)</a:t>
            </a:r>
            <a:endParaRPr/>
          </a:p>
          <a:p>
            <a:pPr marL="57151">
              <a:buSzPct val="75000"/>
              <a:defRPr/>
            </a:pPr>
            <a:r>
              <a:rPr lang="en-GB">
                <a:solidFill>
                  <a:schemeClr val="bg2"/>
                </a:solidFill>
                <a:latin typeface="Ubuntu Mono"/>
                <a:cs typeface="Consolas"/>
              </a:rPr>
              <a:t>df.fillna(“spongebob“)</a:t>
            </a:r>
            <a:endParaRPr/>
          </a:p>
        </p:txBody>
      </p:sp>
      <p:sp>
        <p:nvSpPr>
          <p:cNvPr id="3" name="Rectangle 2"/>
          <p:cNvSpPr/>
          <p:nvPr/>
        </p:nvSpPr>
        <p:spPr bwMode="auto">
          <a:xfrm>
            <a:off x="720001" y="2571750"/>
            <a:ext cx="5484226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d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f.fillna(df.mean()) # (median, sum, ,...)</a:t>
            </a:r>
            <a:endParaRPr>
              <a:latin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937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937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937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93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93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93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93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93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93892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Installation: </a:t>
            </a:r>
            <a:r>
              <a:rPr lang="de-DE"/>
              <a:t>VSCode</a:t>
            </a:r>
            <a:endParaRPr/>
          </a:p>
        </p:txBody>
      </p:sp>
      <p:sp>
        <p:nvSpPr>
          <p:cNvPr id="99672149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Integrated </a:t>
            </a:r>
            <a:r>
              <a:rPr lang="de-DE"/>
              <a:t>development</a:t>
            </a:r>
            <a:r>
              <a:rPr lang="de-DE"/>
              <a:t> </a:t>
            </a:r>
            <a:r>
              <a:rPr lang="de-DE"/>
              <a:t>environment</a:t>
            </a:r>
            <a:r>
              <a:rPr lang="de-DE"/>
              <a:t> (IDE)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Visual Studio Code: </a:t>
            </a:r>
            <a:r>
              <a:rPr lang="de-DE" sz="1500" b="1" i="0" u="sng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  <a:hlinkClick r:id="rId3" tooltip="https://code.visualstudio.com/Download"/>
              </a:rPr>
              <a:t>https://code.visualstudio.com/Download</a:t>
            </a:r>
            <a:endParaRPr lang="de-DE"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/>
              <a:t>Extensions</a:t>
            </a:r>
            <a:endParaRPr/>
          </a:p>
          <a:p>
            <a:pPr marL="1050936" lvl="2" indent="-250835">
              <a:buSzPct val="75000"/>
              <a:buFont typeface="Arial"/>
              <a:buChar char="•"/>
              <a:defRPr/>
            </a:pPr>
            <a:r>
              <a:rPr lang="de-DE" sz="1500" b="0" i="0" u="sng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  <a:hlinkClick r:id="rId4" tooltip="https://marketplace.visualstudio.com/items?itemName=ms-python.python"/>
              </a:rPr>
              <a:t>https://marketplace.visualstudio.com/items?itemName=ms-python.python</a:t>
            </a:r>
            <a:endParaRPr lang="de-DE"/>
          </a:p>
          <a:p>
            <a:pPr marL="1050936" lvl="2" indent="-250835">
              <a:buSzPct val="75000"/>
              <a:buFont typeface="Arial"/>
              <a:buChar char="•"/>
              <a:defRPr/>
            </a:pPr>
            <a:r>
              <a:rPr lang="de-DE" sz="1500" b="0" i="0" u="sng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  <a:hlinkClick r:id="rId5" tooltip="https://marketplace.visualstudio.com/items?itemName=ms-python.vscode-pylance"/>
              </a:rPr>
              <a:t>https://marketplace.visualstudio.com/items?itemName=ms-python.vscode-pylance</a:t>
            </a:r>
            <a:endParaRPr lang="de-DE" sz="1500" b="0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 marL="1050936" lvl="2" indent="-250835">
              <a:buSzPct val="75000"/>
              <a:buFont typeface="Arial"/>
              <a:buChar char="•"/>
              <a:defRPr/>
            </a:pPr>
            <a:r>
              <a:rPr lang="de-DE" sz="1500" b="0" i="0" u="sng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  <a:hlinkClick r:id="rId6" tooltip="https://marketplace.visualstudio.com/items?itemName=ms-toolsai.jupyter"/>
              </a:rPr>
              <a:t>https://marketplace.visualstudio.com/items?itemName=</a:t>
            </a:r>
            <a:r>
              <a:rPr lang="de-DE" sz="1500" b="0" i="0" u="sng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  <a:hlinkClick r:id="rId6" tooltip="https://marketplace.visualstudio.com/items?itemName=ms-toolsai.jupyter"/>
              </a:rPr>
              <a:t>ms-toolsai.jupyter</a:t>
            </a:r>
            <a:endParaRPr lang="de-DE" sz="1500" b="0" i="0" u="sng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9277457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27990170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226F093-F9FE-D8E5-5287-70CF9FC6A071}" type="slidenum">
              <a:rPr lang="de-DE"/>
              <a:t>6</a:t>
            </a:fld>
            <a:r>
              <a:rPr lang="de-DE"/>
              <a:t> </a:t>
            </a:r>
            <a:endParaRPr/>
          </a:p>
        </p:txBody>
      </p:sp>
      <p:sp>
        <p:nvSpPr>
          <p:cNvPr id="170929929" name="TextBox 170929928"/>
          <p:cNvSpPr txBox="1"/>
          <p:nvPr/>
        </p:nvSpPr>
        <p:spPr bwMode="auto">
          <a:xfrm>
            <a:off x="2334384" y="3964593"/>
            <a:ext cx="914399" cy="2975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350188" y="3301374"/>
            <a:ext cx="1059582" cy="1059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2987007" y="3296306"/>
            <a:ext cx="1059582" cy="1059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4669741" y="3296306"/>
            <a:ext cx="1059582" cy="10595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6372200" y="3296306"/>
            <a:ext cx="1059582" cy="1059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6035229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Pandas - Correlation</a:t>
            </a:r>
            <a:endParaRPr/>
          </a:p>
        </p:txBody>
      </p:sp>
      <p:sp>
        <p:nvSpPr>
          <p:cNvPr id="1957327443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Pandas can calculate  correlation on the whole dataframe, automatically excluding all NA/null values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Different methods available: pearson , kendall and spearman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Returns a dataframe with the correlation matrix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Correlation within a dataframe: 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Corr = df.corr(method=“pearson“, numeric_only=False)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Correlation with another dataframe: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Df.corrwith(df2, method=“pearson“, numeric_only = False)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In jupyter notebook, we can visualize the matrix as a heatmap with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Corr.style.background_gradient(cmap=“coolwarm“).set_precision(2)</a:t>
            </a:r>
            <a:endParaRPr/>
          </a:p>
        </p:txBody>
      </p:sp>
      <p:sp>
        <p:nvSpPr>
          <p:cNvPr id="2082493701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678107678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EE66B86-8D9A-F48E-2402-011FFD9BDBB1}" type="slidenum">
              <a:rPr lang="de-DE"/>
              <a:t>60</a:t>
            </a:fld>
            <a:r>
              <a:rPr lang="de-DE"/>
              <a:t> </a:t>
            </a:r>
            <a:endParaRPr/>
          </a:p>
        </p:txBody>
      </p:sp>
      <p:sp>
        <p:nvSpPr>
          <p:cNvPr id="2" name="Rectangle 1"/>
          <p:cNvSpPr/>
          <p:nvPr/>
        </p:nvSpPr>
        <p:spPr bwMode="auto">
          <a:xfrm>
            <a:off x="715288" y="2578208"/>
            <a:ext cx="6158440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corr = df.corr(method=“pearson“, numeric_only=False)</a:t>
            </a:r>
            <a:endParaRPr>
              <a:latin typeface="Ubuntu Mono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715287" y="3269029"/>
            <a:ext cx="6158441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df.corrwith(another_df, method=“pearson“)</a:t>
            </a:r>
            <a:endParaRPr>
              <a:latin typeface="Ubuntu Mono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15286" y="3959848"/>
            <a:ext cx="6158441" cy="324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corr.style.background_gradient(cmap=“coolwarm“)</a:t>
            </a:r>
            <a:endParaRPr>
              <a:latin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32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32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32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327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32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327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327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327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327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737880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Pandas – Plots</a:t>
            </a:r>
            <a:endParaRPr/>
          </a:p>
        </p:txBody>
      </p:sp>
      <p:sp>
        <p:nvSpPr>
          <p:cNvPr id="1894190761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Pandas supports multiple plot types like bar, hist, box, density, area, scatter and pie plots: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Df.plot.hist()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Df.plot.box()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Df.plot.scatter(x = „col1“, y = „col2“)</a:t>
            </a:r>
            <a:endParaRPr/>
          </a:p>
        </p:txBody>
      </p:sp>
      <p:sp>
        <p:nvSpPr>
          <p:cNvPr id="382358501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097358590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4C67ED-BAF5-ECD5-7E1A-06A7109EB45D}" type="slidenum">
              <a:rPr lang="de-DE"/>
              <a:t>61</a:t>
            </a:fld>
            <a:r>
              <a:rPr lang="de-DE"/>
              <a:t> </a:t>
            </a:r>
            <a:endParaRPr/>
          </a:p>
        </p:txBody>
      </p:sp>
      <p:sp>
        <p:nvSpPr>
          <p:cNvPr id="2" name="Rectangle 1"/>
          <p:cNvSpPr/>
          <p:nvPr/>
        </p:nvSpPr>
        <p:spPr bwMode="auto">
          <a:xfrm>
            <a:off x="720000" y="1419621"/>
            <a:ext cx="5132447" cy="9997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lnSpc>
                <a:spcPct val="150000"/>
              </a:lnSpc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df.plot.hist() or df.hist()</a:t>
            </a:r>
            <a:endParaRPr lang="de-DE">
              <a:latin typeface="Ubuntu Mono"/>
            </a:endParaRPr>
          </a:p>
          <a:p>
            <a:pPr lvl="0" algn="l">
              <a:lnSpc>
                <a:spcPct val="150000"/>
              </a:lnSpc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df.plot.box() or df.boxplot()</a:t>
            </a:r>
            <a:endParaRPr lang="de-DE">
              <a:latin typeface="Ubuntu Mono"/>
            </a:endParaRPr>
          </a:p>
          <a:p>
            <a:pPr lvl="0" algn="l">
              <a:lnSpc>
                <a:spcPct val="150000"/>
              </a:lnSpc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df.plot.pie(subplots=True, figsize=(8,4));</a:t>
            </a:r>
            <a:endParaRPr lang="de-DE">
              <a:latin typeface="Ubuntu Mono"/>
            </a:endParaRPr>
          </a:p>
        </p:txBody>
      </p:sp>
      <p:sp>
        <p:nvSpPr>
          <p:cNvPr id="4" name="AutoShape 4"/>
          <p:cNvSpPr>
            <a:spLocks noChangeArrowheads="1" noChangeAspect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52447" y="1995684"/>
            <a:ext cx="3198705" cy="2504324"/>
          </a:xfrm>
          <a:prstGeom prst="rect">
            <a:avLst/>
          </a:prstGeom>
        </p:spPr>
      </p:pic>
      <p:pic>
        <p:nvPicPr>
          <p:cNvPr id="1218910576" name="Picture 121891057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028000" y="-1378567"/>
            <a:ext cx="1031289" cy="899567"/>
          </a:xfrm>
          <a:prstGeom prst="rect">
            <a:avLst/>
          </a:prstGeom>
        </p:spPr>
      </p:pic>
      <p:pic>
        <p:nvPicPr>
          <p:cNvPr id="259371778" name="Picture 25937177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003047" y="2419349"/>
            <a:ext cx="2833105" cy="20044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190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1907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1907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1907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7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752621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Plotly (Why? ´Cause it is beautiful)</a:t>
            </a:r>
            <a:endParaRPr lang="de-DE"/>
          </a:p>
        </p:txBody>
      </p:sp>
      <p:sp>
        <p:nvSpPr>
          <p:cNvPr id="1807039428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Plotly is a graphical library that supports multiple programming languages like Python, R, Julia, Javascript, F#...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Can create 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Interactive plots (Jupyter Notebook, HTML/JS)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Static images (SVG, PNG, JPEG, PDF, …)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JSON for interchange</a:t>
            </a:r>
            <a:endParaRPr/>
          </a:p>
          <a:p>
            <a:pPr marL="753750" lvl="3" indent="-285750">
              <a:buFont typeface="Arial"/>
              <a:buChar char="•"/>
              <a:defRPr/>
            </a:pPr>
            <a:r>
              <a:rPr lang="en-US"/>
              <a:t>Languages (Python  R)</a:t>
            </a:r>
            <a:endParaRPr/>
          </a:p>
          <a:p>
            <a:pPr marL="753750" lvl="3" indent="-285750">
              <a:buFont typeface="Arial"/>
              <a:buChar char="•"/>
              <a:defRPr/>
            </a:pPr>
            <a:r>
              <a:rPr lang="en-US"/>
              <a:t>Server  Client</a:t>
            </a:r>
            <a:endParaRPr/>
          </a:p>
          <a:p>
            <a:pPr marL="285750" lvl="1" indent="-285750">
              <a:buFont typeface="Arial"/>
              <a:buChar char="•"/>
              <a:defRPr/>
            </a:pPr>
            <a:r>
              <a:rPr lang="en-US" b="1"/>
              <a:t>Can also be created from gglots2!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3488052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0611010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E80A3EF-52C8-07E1-DB0E-B460DDC16D2D}" type="slidenum">
              <a:rPr lang="de-DE"/>
              <a:t>62</a:t>
            </a:fld>
            <a:r>
              <a:rPr lang="de-DE"/>
              <a:t> </a:t>
            </a:r>
            <a:endParaRPr/>
          </a:p>
        </p:txBody>
      </p:sp>
      <p:pic>
        <p:nvPicPr>
          <p:cNvPr id="573497603" name="Picture 57349760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180446" y="1477299"/>
            <a:ext cx="3679106" cy="2806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039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039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039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039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039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039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039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0394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752621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Plotly (Why? ´Cause it is beautiful)</a:t>
            </a:r>
            <a:endParaRPr lang="de-DE"/>
          </a:p>
        </p:txBody>
      </p:sp>
      <p:sp>
        <p:nvSpPr>
          <p:cNvPr id="1807039428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Interactivity!</a:t>
            </a:r>
            <a:endParaRPr/>
          </a:p>
        </p:txBody>
      </p:sp>
      <p:sp>
        <p:nvSpPr>
          <p:cNvPr id="43488052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0611010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E80A3EF-52C8-07E1-DB0E-B460DDC16D2D}" type="slidenum">
              <a:rPr lang="de-DE"/>
              <a:t>63</a:t>
            </a:fld>
            <a:r>
              <a:rPr lang="de-DE"/>
              <a:t> 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51756" y="1414922"/>
            <a:ext cx="4392488" cy="294449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 bwMode="auto">
          <a:xfrm>
            <a:off x="6312161" y="2063919"/>
            <a:ext cx="1625961" cy="507831"/>
            <a:chOff x="6312161" y="2063919"/>
            <a:chExt cx="1625961" cy="507831"/>
          </a:xfrm>
        </p:grpSpPr>
        <p:sp>
          <p:nvSpPr>
            <p:cNvPr id="4" name="Left Brace 3"/>
            <p:cNvSpPr/>
            <p:nvPr/>
          </p:nvSpPr>
          <p:spPr bwMode="auto">
            <a:xfrm rot="10800000">
              <a:off x="6312161" y="2139702"/>
              <a:ext cx="264163" cy="432048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 algn="ctr">
              <a:solidFill>
                <a:srgbClr val="0035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/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6534122" y="2063919"/>
              <a:ext cx="14040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3560"/>
                  </a:solidFill>
                </a:rPr>
                <a:t>Traces/ Datasets</a:t>
              </a:r>
              <a:endParaRPr/>
            </a:p>
          </p:txBody>
        </p:sp>
      </p:grpSp>
      <p:grpSp>
        <p:nvGrpSpPr>
          <p:cNvPr id="2" name="Group 1"/>
          <p:cNvGrpSpPr/>
          <p:nvPr/>
        </p:nvGrpSpPr>
        <p:grpSpPr bwMode="auto">
          <a:xfrm>
            <a:off x="4572000" y="1275173"/>
            <a:ext cx="4084157" cy="507831"/>
            <a:chOff x="4572000" y="1275173"/>
            <a:chExt cx="4084157" cy="507831"/>
          </a:xfrm>
        </p:grpSpPr>
        <p:cxnSp>
          <p:nvCxnSpPr>
            <p:cNvPr id="7" name="Straight Connector 6"/>
            <p:cNvCxnSpPr>
              <a:cxnSpLocks/>
            </p:cNvCxnSpPr>
            <p:nvPr/>
          </p:nvCxnSpPr>
          <p:spPr bwMode="auto">
            <a:xfrm>
              <a:off x="4572000" y="1707653"/>
              <a:ext cx="1872242" cy="0"/>
            </a:xfrm>
            <a:prstGeom prst="line">
              <a:avLst/>
            </a:prstGeom>
            <a:ln w="25400">
              <a:solidFill>
                <a:srgbClr val="0035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 bwMode="auto">
            <a:xfrm flipV="1">
              <a:off x="6444241" y="1491630"/>
              <a:ext cx="791880" cy="215816"/>
            </a:xfrm>
            <a:prstGeom prst="line">
              <a:avLst/>
            </a:prstGeom>
            <a:ln w="25400">
              <a:solidFill>
                <a:srgbClr val="0035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 bwMode="auto">
            <a:xfrm>
              <a:off x="7252157" y="1275173"/>
              <a:ext cx="14040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003560"/>
                  </a:solidFill>
                </a:rPr>
                <a:t>Controls (zoom, download, …)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752621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Plotly (Why? ´Cause it is beautiful)</a:t>
            </a:r>
            <a:endParaRPr lang="de-DE"/>
          </a:p>
        </p:txBody>
      </p:sp>
      <p:pic>
        <p:nvPicPr>
          <p:cNvPr id="6" name="Content Placeholder 5"/>
          <p:cNvPicPr>
            <a:picLocks noChangeAspect="1"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1812472" y="1059582"/>
            <a:ext cx="5519056" cy="3367088"/>
          </a:xfrm>
          <a:prstGeom prst="rect">
            <a:avLst/>
          </a:prstGeom>
        </p:spPr>
      </p:pic>
      <p:sp>
        <p:nvSpPr>
          <p:cNvPr id="43488052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0611010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E80A3EF-52C8-07E1-DB0E-B460DDC16D2D}" type="slidenum">
              <a:rPr lang="de-DE"/>
              <a:t>64</a:t>
            </a:fld>
            <a:r>
              <a:rPr lang="de-DE"/>
              <a:t> </a:t>
            </a:r>
            <a:endParaRPr/>
          </a:p>
        </p:txBody>
      </p:sp>
      <p:cxnSp>
        <p:nvCxnSpPr>
          <p:cNvPr id="7" name="Straight Connector 6"/>
          <p:cNvCxnSpPr>
            <a:cxnSpLocks/>
            <a:endCxn id="8" idx="1"/>
          </p:cNvCxnSpPr>
          <p:nvPr/>
        </p:nvCxnSpPr>
        <p:spPr bwMode="auto">
          <a:xfrm flipV="1">
            <a:off x="6804248" y="1042932"/>
            <a:ext cx="546458" cy="448698"/>
          </a:xfrm>
          <a:prstGeom prst="line">
            <a:avLst/>
          </a:prstGeom>
          <a:ln w="25400">
            <a:solidFill>
              <a:srgbClr val="0035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 bwMode="auto">
          <a:xfrm>
            <a:off x="7350706" y="892891"/>
            <a:ext cx="1404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>
                <a:solidFill>
                  <a:srgbClr val="003560"/>
                </a:solidFill>
              </a:rPr>
              <a:t>Disabled trace</a:t>
            </a:r>
            <a:endParaRPr/>
          </a:p>
        </p:txBody>
      </p:sp>
      <p:sp>
        <p:nvSpPr>
          <p:cNvPr id="2" name="Inhaltsplatzhalter 2"/>
          <p:cNvSpPr txBox="1"/>
          <p:nvPr/>
        </p:nvSpPr>
        <p:spPr bwMode="auto">
          <a:xfrm>
            <a:off x="468000" y="918000"/>
            <a:ext cx="7560000" cy="336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Arial"/>
              <a:buNone/>
              <a:defRPr sz="15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68000" indent="-23400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702000" indent="-23400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/>
              <a:buChar char="§"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+mj-lt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234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SzPct val="75000"/>
              <a:buFont typeface="Arial"/>
              <a:buNone/>
              <a:tabLst>
                <a:tab pos="234000" algn="l"/>
              </a:tabLst>
              <a:defRPr sz="15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/>
              <a:t>Interactivity!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736547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Plotly (Why? ´Cause it is beautiful)</a:t>
            </a:r>
            <a:endParaRPr/>
          </a:p>
        </p:txBody>
      </p:sp>
      <p:sp>
        <p:nvSpPr>
          <p:cNvPr id="2012055317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229967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68317267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3000E2D-C3FB-41EE-9EBC-88B433DCE784}" type="slidenum">
              <a:rPr lang="de-DE"/>
              <a:t>65</a:t>
            </a:fld>
            <a:r>
              <a:rPr lang="de-DE"/>
              <a:t> </a:t>
            </a:r>
            <a:endParaRPr/>
          </a:p>
        </p:txBody>
      </p:sp>
      <p:sp>
        <p:nvSpPr>
          <p:cNvPr id="4" name="Rectangle 3"/>
          <p:cNvSpPr/>
          <p:nvPr/>
        </p:nvSpPr>
        <p:spPr bwMode="auto">
          <a:xfrm>
            <a:off x="468000" y="1439848"/>
            <a:ext cx="7560000" cy="2844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import plotly.graph_objects as go</a:t>
            </a:r>
            <a:endParaRPr>
              <a:latin typeface="Ubuntu Mono"/>
            </a:endParaRPr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fig = go.Figure()</a:t>
            </a:r>
            <a:endParaRPr>
              <a:latin typeface="Ubuntu Mono"/>
            </a:endParaRPr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fig.add_trace(go.Bar(</a:t>
            </a:r>
            <a:endParaRPr>
              <a:latin typeface="Ubuntu Mono"/>
            </a:endParaRPr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x = df[“a_col”],</a:t>
            </a:r>
            <a:endParaRPr>
              <a:latin typeface="Ubuntu Mono"/>
            </a:endParaRPr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y = df[“another_col”]</a:t>
            </a:r>
            <a:endParaRPr>
              <a:latin typeface="Ubuntu Mono"/>
            </a:endParaRPr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))</a:t>
            </a:r>
            <a:endParaRPr>
              <a:latin typeface="Ubuntu Mono"/>
            </a:endParaRPr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fig.show()</a:t>
            </a:r>
            <a:endParaRPr>
              <a:latin typeface="Ubuntu Mono"/>
            </a:endParaRPr>
          </a:p>
          <a:p>
            <a:pPr lvl="0" algn="l">
              <a:lnSpc>
                <a:spcPct val="150000"/>
              </a:lnSpc>
              <a:defRPr/>
            </a:pPr>
            <a:r>
              <a:rPr lang="en-GB">
                <a:solidFill>
                  <a:schemeClr val="bg2"/>
                </a:solidFill>
                <a:latin typeface="Ubuntu Mono"/>
              </a:rPr>
              <a:t>fig.write_image("fig1.png")</a:t>
            </a:r>
            <a:endParaRPr lang="en-US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  <a:p>
            <a:pPr lvl="0" algn="l">
              <a:lnSpc>
                <a:spcPct val="150000"/>
              </a:lnSpc>
              <a:defRPr/>
            </a:pPr>
            <a:endParaRPr lang="en-US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610479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Sweetviz</a:t>
            </a:r>
            <a:endParaRPr/>
          </a:p>
        </p:txBody>
      </p:sp>
      <p:sp>
        <p:nvSpPr>
          <p:cNvPr id="856409259" name="Inhaltsplatzhalter 2"/>
          <p:cNvSpPr>
            <a:spLocks noGrp="1"/>
          </p:cNvSpPr>
          <p:nvPr>
            <p:ph idx="1" hasCustomPrompt="1"/>
          </p:nvPr>
        </p:nvSpPr>
        <p:spPr bwMode="auto"/>
        <p:txBody>
          <a:bodyPr/>
          <a:lstStyle>
            <a:lvl1pPr>
              <a:defRPr/>
            </a:lvl1pPr>
            <a:lvl2pPr defTabSz="234000">
              <a:tabLst>
                <a:tab pos="234000" algn="l"/>
              </a:tabLst>
              <a:defRPr/>
            </a:lvl2pPr>
            <a:lvl3pPr defTabSz="234000">
              <a:tabLst>
                <a:tab pos="234000" algn="l"/>
              </a:tabLst>
              <a:defRPr/>
            </a:lvl3pPr>
            <a:lvl4pPr defTabSz="234000">
              <a:tabLst>
                <a:tab pos="234000" algn="l"/>
              </a:tabLst>
              <a:defRPr/>
            </a:lvl4pPr>
            <a:lvl5pPr defTabSz="234000">
              <a:tabLst>
                <a:tab pos="234000" algn="l"/>
              </a:tabLst>
              <a:defRPr/>
            </a:lvl5pPr>
            <a:lvl6pPr marL="0" indent="0" defTabSz="234000">
              <a:buFont typeface="+mj-lt"/>
              <a:buNone/>
              <a:tabLst>
                <a:tab pos="234000" algn="l"/>
              </a:tabLst>
              <a:defRPr/>
            </a:lvl6pPr>
            <a:lvl7pPr defTabSz="234000">
              <a:tabLst>
                <a:tab pos="234000" algn="l"/>
              </a:tabLst>
              <a:defRPr/>
            </a:lvl7pPr>
            <a:lvl8pPr defTabSz="234000">
              <a:tabLst>
                <a:tab pos="234000" algn="l"/>
              </a:tabLst>
              <a:defRPr/>
            </a:lvl8pPr>
            <a:lvl9pPr defTabSz="234000">
              <a:tabLst>
                <a:tab pos="234000" algn="l"/>
              </a:tabLst>
              <a:defRPr/>
            </a:lvl9pPr>
          </a:lstStyle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Open-source Python library to „kickstart“ Exploratory Data Analysis (EDA) 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High-density visualization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HTML or jupyter notebook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Compare 2 Dataframes or</a:t>
            </a:r>
            <a:br>
              <a:rPr lang="de-DE"/>
            </a:br>
            <a:r>
              <a:rPr/>
              <a:t>2 subsets of the same dataframe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/>
              <a:t>More libraries like this: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Dtale 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Autoviz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/>
              <a:t>YData Profiling</a:t>
            </a:r>
            <a:endParaRPr/>
          </a:p>
        </p:txBody>
      </p:sp>
      <p:sp>
        <p:nvSpPr>
          <p:cNvPr id="236548467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498405907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0DA67E3-74B7-9FCF-960B-C8F1A7D4184C}" type="slidenum">
              <a:rPr lang="de-DE"/>
              <a:t>66</a:t>
            </a:fld>
            <a:r>
              <a:rPr lang="de-DE"/>
              <a:t> </a:t>
            </a:r>
            <a:endParaRPr/>
          </a:p>
        </p:txBody>
      </p:sp>
      <p:pic>
        <p:nvPicPr>
          <p:cNvPr id="385840815" name="Picture 38584081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722937" y="1664445"/>
            <a:ext cx="5426206" cy="2683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55575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Exercise </a:t>
            </a:r>
            <a:r>
              <a:rPr lang="de-DE"/>
              <a:t>4</a:t>
            </a:r>
            <a:endParaRPr/>
          </a:p>
        </p:txBody>
      </p:sp>
      <p:sp>
        <p:nvSpPr>
          <p:cNvPr id="712268419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563843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AE07A9D-BBF2-347F-843A-E78AC9066C78}" type="slidenum">
              <a:rPr lang="de-DE"/>
              <a:t>67</a:t>
            </a:fld>
            <a:r>
              <a:rPr lang="de-DE"/>
              <a:t> </a:t>
            </a:r>
            <a:endParaRPr/>
          </a:p>
        </p:txBody>
      </p:sp>
      <p:sp>
        <p:nvSpPr>
          <p:cNvPr id="2" name="TextBox 1"/>
          <p:cNvSpPr txBox="1"/>
          <p:nvPr/>
        </p:nvSpPr>
        <p:spPr bwMode="auto">
          <a:xfrm>
            <a:off x="2429780" y="3929059"/>
            <a:ext cx="428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>
                <a:solidFill>
                  <a:srgbClr val="003460"/>
                </a:solidFill>
              </a:rPr>
              <a:t>https://</a:t>
            </a:r>
            <a:r>
              <a:rPr lang="en-GB" sz="2400" b="1">
                <a:solidFill>
                  <a:srgbClr val="003460"/>
                </a:solidFill>
              </a:rPr>
              <a:t>l.rub.de</a:t>
            </a:r>
            <a:r>
              <a:rPr lang="en-GB" sz="2400" b="1">
                <a:solidFill>
                  <a:srgbClr val="003460"/>
                </a:solidFill>
              </a:rPr>
              <a:t>/d291640f</a:t>
            </a:r>
            <a:endParaRPr lang="en-US" sz="2400" b="1">
              <a:solidFill>
                <a:srgbClr val="0034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11531" t="10869" r="12382" b="10870"/>
          <a:stretch/>
        </p:blipFill>
        <p:spPr bwMode="auto">
          <a:xfrm>
            <a:off x="3060060" y="818782"/>
            <a:ext cx="3023880" cy="3110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347588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Scientific libraries</a:t>
            </a:r>
            <a:endParaRPr lang="de-DE"/>
          </a:p>
        </p:txBody>
      </p:sp>
      <p:sp>
        <p:nvSpPr>
          <p:cNvPr id="877186297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scipy</a:t>
            </a:r>
            <a:endParaRPr lang="de-DE" sz="1500" b="1" i="0" u="none" strike="noStrike" cap="none" spc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650885" lvl="1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Mathematical functions (algebra, interpolation, distributions, ...)</a:t>
            </a:r>
            <a:endParaRPr lang="de-DE" sz="1500" b="1" i="0" u="none" strike="noStrike" cap="none" spc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scikit-learn</a:t>
            </a:r>
            <a:endParaRPr lang="de-DE" sz="1500" b="1" i="0" u="none" strike="noStrike" cap="none" spc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650885" lvl="1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„Classic“ machine learning (Random Forest, SVM, ...)</a:t>
            </a:r>
            <a:endParaRPr lang="de-DE" sz="1500" b="1" i="0" u="none" strike="noStrike" cap="none" spc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PyTorch / Keras</a:t>
            </a:r>
            <a:endParaRPr lang="de-DE" b="1"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 b="1"/>
              <a:t>Deep Learning</a:t>
            </a:r>
            <a:endParaRPr/>
          </a:p>
          <a:p>
            <a:pPr marL="884886" lvl="2" indent="-250835">
              <a:buSzPct val="75000"/>
              <a:buFont typeface="Arial"/>
              <a:buChar char="•"/>
              <a:defRPr/>
            </a:pPr>
            <a:r>
              <a:rPr lang="de-DE" b="1"/>
              <a:t>Layers types: Dense, Convolution, LSTMs, …</a:t>
            </a:r>
            <a:endParaRPr/>
          </a:p>
          <a:p>
            <a:pPr marL="884886" lvl="2" indent="-250835">
              <a:buSzPct val="75000"/>
              <a:buFont typeface="Arial"/>
              <a:buChar char="•"/>
              <a:defRPr/>
            </a:pPr>
            <a:r>
              <a:rPr lang="de-DE" b="1"/>
              <a:t>Activation functions: ReLU, Sigmoid, …</a:t>
            </a:r>
            <a:endParaRPr/>
          </a:p>
          <a:p>
            <a:pPr marL="884886" lvl="2" indent="-250835">
              <a:buSzPct val="75000"/>
              <a:buFont typeface="Arial"/>
              <a:buChar char="•"/>
              <a:defRPr/>
            </a:pPr>
            <a:r>
              <a:rPr lang="de-DE" b="1"/>
              <a:t>Optimizers: SDG, Adam, Nadam,  …</a:t>
            </a:r>
            <a:endParaRPr/>
          </a:p>
        </p:txBody>
      </p:sp>
      <p:sp>
        <p:nvSpPr>
          <p:cNvPr id="202343019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0625815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AF2B786-65C8-BB94-36F6-3A85F26D5F83}" type="slidenum">
              <a:rPr lang="de-DE"/>
              <a:t>68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186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186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186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186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186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186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186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186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1862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862748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Scikit-learn -  preprocessing</a:t>
            </a:r>
            <a:endParaRPr lang="de-DE"/>
          </a:p>
        </p:txBody>
      </p:sp>
      <p:sp>
        <p:nvSpPr>
          <p:cNvPr id="877914785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3" indent="-250833">
              <a:buSzPct val="75000"/>
              <a:buFont typeface="Arial"/>
              <a:buChar char="•"/>
              <a:defRPr/>
            </a:pPr>
            <a:r>
              <a:rPr lang="de-DE" b="1"/>
              <a:t>Machine learning library for python</a:t>
            </a:r>
            <a:endParaRPr/>
          </a:p>
          <a:p>
            <a:pPr marL="250834" indent="-250834">
              <a:buSzPct val="75000"/>
              <a:buFont typeface="Arial"/>
              <a:buChar char="•"/>
              <a:defRPr/>
            </a:pPr>
            <a:r>
              <a:rPr lang="de-DE" b="1"/>
              <a:t>Split the data into a training and a test set: </a:t>
            </a:r>
            <a:endParaRPr/>
          </a:p>
          <a:p>
            <a:pPr marL="650884" lvl="1" indent="-250834">
              <a:buSzPct val="75000"/>
              <a:buFont typeface="Arial"/>
              <a:buChar char="•"/>
              <a:defRPr/>
            </a:pPr>
            <a:r>
              <a:rPr lang="de-DE" b="0"/>
              <a:t>Labels = df[„target_column“]</a:t>
            </a:r>
            <a:endParaRPr b="0"/>
          </a:p>
          <a:p>
            <a:pPr marL="650884" lvl="1" indent="-250834">
              <a:buSzPct val="75000"/>
              <a:buFont typeface="Arial"/>
              <a:buChar char="•"/>
              <a:defRPr/>
            </a:pPr>
            <a:r>
              <a:rPr lang="de-DE" b="0"/>
              <a:t>Features = df.drop(„target_column“, axis=1)</a:t>
            </a:r>
            <a:endParaRPr b="0"/>
          </a:p>
          <a:p>
            <a:pPr marL="650884" lvl="1" indent="-250834">
              <a:buSzPct val="75000"/>
              <a:buFont typeface="Arial"/>
              <a:buChar char="•"/>
              <a:defRPr/>
            </a:pPr>
            <a:r>
              <a:rPr lang="de-DE" b="0"/>
              <a:t>Sklearn.model.selection.train_test_split(features, labels, test_size=0.2,random_state=42)</a:t>
            </a:r>
            <a:endParaRPr lang="de-DE" b="1"/>
          </a:p>
          <a:p>
            <a:pPr marL="250834" indent="-250834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Impute train and test set independently:</a:t>
            </a:r>
            <a:endParaRPr lang="de-DE" sz="1500" b="1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 marL="250833" indent="-250833">
              <a:buSzPct val="75000"/>
              <a:buFont typeface="Arial"/>
              <a:buChar char="•"/>
              <a:defRPr/>
            </a:pPr>
            <a:r>
              <a:rPr lang="de-DE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</a:t>
            </a:r>
            <a:r>
              <a:rPr lang="de-DE" sz="15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imputed_test = x_test.fillna(x_test.median())</a:t>
            </a:r>
            <a:endParaRPr lang="de-DE" sz="1500" b="1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 marL="650883" lvl="1" indent="-250833">
              <a:buSzPct val="75000"/>
              <a:buFont typeface="Arial"/>
              <a:buChar char="•"/>
              <a:defRPr/>
            </a:pPr>
            <a:r>
              <a:rPr lang="de-DE" sz="15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   imputed_train = x_train.fillna(x_train.median()) </a:t>
            </a:r>
            <a:endParaRPr lang="de-DE" b="1"/>
          </a:p>
          <a:p>
            <a:pPr lvl="1">
              <a:defRPr/>
            </a:pPr>
            <a:endParaRPr lang="de-DE"/>
          </a:p>
        </p:txBody>
      </p:sp>
      <p:sp>
        <p:nvSpPr>
          <p:cNvPr id="56237438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06780862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695F163-D4A1-E9F6-4E49-55155D46CA3F}" type="slidenum">
              <a:rPr lang="de-DE"/>
              <a:t>69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2622616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Download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prepared</a:t>
            </a:r>
            <a:r>
              <a:rPr lang="de-DE"/>
              <a:t> </a:t>
            </a:r>
            <a:r>
              <a:rPr lang="de-DE"/>
              <a:t>repository</a:t>
            </a:r>
            <a:endParaRPr/>
          </a:p>
        </p:txBody>
      </p:sp>
      <p:sp>
        <p:nvSpPr>
          <p:cNvPr id="1598803831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21177347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04832EE-9C33-D31F-86A3-51FF815A96B0}" type="slidenum">
              <a:rPr lang="de-DE"/>
              <a:t>7</a:t>
            </a:fld>
            <a:r>
              <a:rPr lang="de-DE"/>
              <a:t> 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59626" y="1491962"/>
            <a:ext cx="4000807" cy="21595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1547691">
            <a:off x="6812668" y="1201614"/>
            <a:ext cx="1079848" cy="2859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 bwMode="auto">
          <a:xfrm rot="1547691">
            <a:off x="5516524" y="2648436"/>
            <a:ext cx="1079848" cy="28596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EA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 bwMode="auto">
          <a:xfrm>
            <a:off x="-31782" y="4109697"/>
            <a:ext cx="428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>
                <a:solidFill>
                  <a:srgbClr val="003460"/>
                </a:solidFill>
              </a:rPr>
              <a:t>https://</a:t>
            </a:r>
            <a:r>
              <a:rPr lang="en-GB" sz="2400" b="1">
                <a:solidFill>
                  <a:srgbClr val="003460"/>
                </a:solidFill>
              </a:rPr>
              <a:t>l.rub.de</a:t>
            </a:r>
            <a:r>
              <a:rPr lang="en-GB" sz="2400" b="1">
                <a:solidFill>
                  <a:srgbClr val="003460"/>
                </a:solidFill>
              </a:rPr>
              <a:t>/d291640f</a:t>
            </a:r>
            <a:endParaRPr lang="en-US" sz="2400" b="1">
              <a:solidFill>
                <a:srgbClr val="0034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rcRect l="11531" t="10869" r="12382" b="10870"/>
          <a:stretch/>
        </p:blipFill>
        <p:spPr bwMode="auto">
          <a:xfrm>
            <a:off x="468000" y="909101"/>
            <a:ext cx="3023880" cy="3110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319873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Scikit-learn</a:t>
            </a:r>
            <a:r>
              <a:rPr lang="de-DE"/>
              <a:t> – random forest classification</a:t>
            </a:r>
            <a:endParaRPr/>
          </a:p>
        </p:txBody>
      </p:sp>
      <p:sp>
        <p:nvSpPr>
          <p:cNvPr id="276334618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 sz="15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clf = RandomForestClassifier(min_samples_leaf=MIN_SAMPLES_LEAF, min_samples_split=MIN_SAMPLES_SPLIT, n_estimators=N_ESTIMATORS, class_weight=CLASS_WEIGHT)</a:t>
            </a:r>
            <a:endParaRPr b="0"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 b="0"/>
              <a:t>clf.fit(x_train, y_train)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 b="0"/>
              <a:t>probabilities </a:t>
            </a:r>
            <a:r>
              <a:rPr lang="de-DE" sz="1500" b="0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= clf.predict_proba(x_test)</a:t>
            </a:r>
            <a:endParaRPr b="0"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 b="0"/>
              <a:t>predicted = (probabilities[:,1] &gt;= 0.5)</a:t>
            </a:r>
            <a:endParaRPr/>
          </a:p>
          <a:p>
            <a:pPr marL="250835" indent="-250835">
              <a:buSzPct val="75000"/>
              <a:buFont typeface="Arial"/>
              <a:buChar char="•"/>
              <a:defRPr/>
            </a:pPr>
            <a:r>
              <a:rPr lang="de-DE"/>
              <a:t>Check performance:</a:t>
            </a:r>
            <a:endParaRPr/>
          </a:p>
          <a:p>
            <a:pPr marL="650886" lvl="1" indent="-250835">
              <a:buSzPct val="75000"/>
              <a:buFont typeface="Arial"/>
              <a:buChar char="•"/>
              <a:defRPr/>
            </a:pPr>
            <a:r>
              <a:rPr lang="de-DE" b="0"/>
              <a:t>print(metrics.accuracy_score(y_val, predicted)</a:t>
            </a:r>
            <a:endParaRPr lang="de-DE"/>
          </a:p>
          <a:p>
            <a:pPr lvl="1">
              <a:defRPr/>
            </a:pPr>
            <a:endParaRPr lang="de-DE" b="1"/>
          </a:p>
          <a:p>
            <a:pPr lvl="1">
              <a:defRPr/>
            </a:pPr>
            <a:endParaRPr lang="de-DE"/>
          </a:p>
        </p:txBody>
      </p:sp>
      <p:sp>
        <p:nvSpPr>
          <p:cNvPr id="51152595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3175442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52FE923-F6B3-AEFE-B2AD-B68CAEAA249D}" type="slidenum">
              <a:rPr lang="de-DE"/>
              <a:t>70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525641" name="Titel 1"/>
          <p:cNvSpPr>
            <a:spLocks noGrp="1"/>
          </p:cNvSpPr>
          <p:nvPr>
            <p:ph type="title"/>
          </p:nvPr>
        </p:nvSpPr>
        <p:spPr bwMode="auto">
          <a:xfrm>
            <a:off x="468000" y="396000"/>
            <a:ext cx="7920424" cy="468000"/>
          </a:xfrm>
        </p:spPr>
        <p:txBody>
          <a:bodyPr/>
          <a:lstStyle/>
          <a:p>
            <a:pPr>
              <a:defRPr/>
            </a:pPr>
            <a:r>
              <a:rPr lang="de-DE"/>
              <a:t>Shifting gears - Rust integration</a:t>
            </a:r>
            <a:endParaRPr/>
          </a:p>
        </p:txBody>
      </p:sp>
      <p:sp>
        <p:nvSpPr>
          <p:cNvPr id="1139900494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SzPct val="75000"/>
              <a:buFont typeface="Arial"/>
              <a:buChar char="•"/>
              <a:defRPr/>
            </a:pPr>
            <a:r>
              <a:rPr lang="de-DE"/>
              <a:t>Why?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de-DE"/>
              <a:t>Python is slow!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de-DE"/>
              <a:t>No worries: It is actually as fast as an interpreter language can be and 1000x faster than you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de-DE"/>
              <a:t>Why is it so used for machine / deep learning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de-DE"/>
              <a:t>The real power of Python lies in </a:t>
            </a:r>
            <a:r>
              <a:rPr lang="de-DE" i="1"/>
              <a:t>native modules</a:t>
            </a:r>
            <a:r>
              <a:rPr lang="de-DE"/>
              <a:t> like Pandas, Numpy etc.</a:t>
            </a:r>
            <a:endParaRPr/>
          </a:p>
          <a:p>
            <a:pPr marL="753750" lvl="3" indent="-285750">
              <a:buFont typeface="Arial"/>
              <a:buChar char="•"/>
              <a:defRPr/>
            </a:pPr>
            <a:r>
              <a:rPr lang="de-DE"/>
              <a:t>Written in C, C++ and Rust, which are?</a:t>
            </a:r>
            <a:endParaRPr/>
          </a:p>
          <a:p>
            <a:pPr marL="987750" lvl="4" indent="-285750">
              <a:buFont typeface="Arial"/>
              <a:buChar char="•"/>
              <a:defRPr/>
            </a:pPr>
            <a:r>
              <a:rPr lang="de-DE"/>
              <a:t>Compiler languages!</a:t>
            </a:r>
            <a:endParaRPr/>
          </a:p>
        </p:txBody>
      </p:sp>
      <p:sp>
        <p:nvSpPr>
          <p:cNvPr id="52603936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98851283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2902B2F-B600-8F16-5B28-9D528681AF3A}" type="slidenum">
              <a:rPr lang="de-DE"/>
              <a:t>71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00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00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00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00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00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00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00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525641" name="Titel 1"/>
          <p:cNvSpPr>
            <a:spLocks noGrp="1"/>
          </p:cNvSpPr>
          <p:nvPr>
            <p:ph type="title"/>
          </p:nvPr>
        </p:nvSpPr>
        <p:spPr bwMode="auto">
          <a:xfrm>
            <a:off x="468000" y="396000"/>
            <a:ext cx="7920424" cy="468000"/>
          </a:xfrm>
        </p:spPr>
        <p:txBody>
          <a:bodyPr/>
          <a:lstStyle/>
          <a:p>
            <a:pPr>
              <a:defRPr/>
            </a:pPr>
            <a:r>
              <a:rPr lang="de-DE"/>
              <a:t>Shifting gears - Rust integration</a:t>
            </a:r>
            <a:endParaRPr/>
          </a:p>
        </p:txBody>
      </p:sp>
      <p:sp>
        <p:nvSpPr>
          <p:cNvPr id="1139900494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SzPct val="75000"/>
              <a:buFont typeface="Arial"/>
              <a:buChar char="•"/>
              <a:defRPr/>
            </a:pPr>
            <a:r>
              <a:rPr lang="en-US"/>
              <a:t>Interpreter language</a:t>
            </a:r>
            <a:endParaRPr/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/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/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/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/>
          </a:p>
          <a:p>
            <a:pPr marL="285750" indent="-285750">
              <a:buSzPct val="75000"/>
              <a:buFont typeface="Arial"/>
              <a:buChar char="•"/>
              <a:defRPr/>
            </a:pPr>
            <a:r>
              <a:rPr lang="en-US"/>
              <a:t>They have advantages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Easy to program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Flexible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Able to reprogram itself during runtime</a:t>
            </a:r>
            <a:endParaRPr/>
          </a:p>
        </p:txBody>
      </p:sp>
      <p:sp>
        <p:nvSpPr>
          <p:cNvPr id="52603936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98851283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2902B2F-B600-8F16-5B28-9D528681AF3A}" type="slidenum">
              <a:rPr lang="de-DE"/>
              <a:t>72</a:t>
            </a:fld>
            <a:r>
              <a:rPr lang="de-DE"/>
              <a:t> </a:t>
            </a:r>
            <a:endParaRPr/>
          </a:p>
        </p:txBody>
      </p:sp>
      <p:sp>
        <p:nvSpPr>
          <p:cNvPr id="4" name="Rectangle 3"/>
          <p:cNvSpPr/>
          <p:nvPr/>
        </p:nvSpPr>
        <p:spPr bwMode="auto">
          <a:xfrm>
            <a:off x="722618" y="1183524"/>
            <a:ext cx="2879863" cy="13882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i = 1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i += 1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for x in range(10):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print(i**x)</a:t>
            </a:r>
            <a:endParaRPr/>
          </a:p>
          <a:p>
            <a:pPr lvl="0" algn="l">
              <a:lnSpc>
                <a:spcPct val="150000"/>
              </a:lnSpc>
              <a:defRPr/>
            </a:pPr>
            <a:endParaRPr lang="en-US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</p:txBody>
      </p:sp>
      <p:pic>
        <p:nvPicPr>
          <p:cNvPr id="10" name="Graphic 9" descr="Processor with solid fill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185992" y="1453729"/>
            <a:ext cx="914400" cy="9144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 bwMode="auto">
          <a:xfrm>
            <a:off x="4482068" y="1532882"/>
            <a:ext cx="2710696" cy="7560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Translate into intermediate format and compile it</a:t>
            </a:r>
            <a:endParaRPr/>
          </a:p>
        </p:txBody>
      </p:sp>
      <p:cxnSp>
        <p:nvCxnSpPr>
          <p:cNvPr id="13" name="Straight Arrow Connector 12"/>
          <p:cNvCxnSpPr>
            <a:cxnSpLocks/>
            <a:endCxn id="11" idx="1"/>
          </p:cNvCxnSpPr>
          <p:nvPr/>
        </p:nvCxnSpPr>
        <p:spPr bwMode="auto">
          <a:xfrm>
            <a:off x="1370618" y="1453729"/>
            <a:ext cx="3111449" cy="457200"/>
          </a:xfrm>
          <a:prstGeom prst="straightConnector1">
            <a:avLst/>
          </a:prstGeom>
          <a:ln w="222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endCxn id="11" idx="1"/>
          </p:cNvCxnSpPr>
          <p:nvPr/>
        </p:nvCxnSpPr>
        <p:spPr bwMode="auto">
          <a:xfrm>
            <a:off x="1370618" y="1705568"/>
            <a:ext cx="3111449" cy="205362"/>
          </a:xfrm>
          <a:prstGeom prst="straightConnector1">
            <a:avLst/>
          </a:prstGeom>
          <a:ln w="222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endCxn id="11" idx="1"/>
          </p:cNvCxnSpPr>
          <p:nvPr/>
        </p:nvCxnSpPr>
        <p:spPr bwMode="auto">
          <a:xfrm flipV="1">
            <a:off x="2486550" y="1910930"/>
            <a:ext cx="1995518" cy="131319"/>
          </a:xfrm>
          <a:prstGeom prst="straightConnector1">
            <a:avLst/>
          </a:prstGeom>
          <a:ln w="222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endCxn id="11" idx="1"/>
          </p:cNvCxnSpPr>
          <p:nvPr/>
        </p:nvCxnSpPr>
        <p:spPr bwMode="auto">
          <a:xfrm flipV="1">
            <a:off x="2162550" y="1910930"/>
            <a:ext cx="2319518" cy="432048"/>
          </a:xfrm>
          <a:prstGeom prst="straightConnector1">
            <a:avLst/>
          </a:prstGeom>
          <a:ln w="222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00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00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00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900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525641" name="Titel 1"/>
          <p:cNvSpPr>
            <a:spLocks noGrp="1"/>
          </p:cNvSpPr>
          <p:nvPr>
            <p:ph type="title"/>
          </p:nvPr>
        </p:nvSpPr>
        <p:spPr bwMode="auto">
          <a:xfrm>
            <a:off x="468000" y="396000"/>
            <a:ext cx="7920424" cy="468000"/>
          </a:xfrm>
        </p:spPr>
        <p:txBody>
          <a:bodyPr/>
          <a:lstStyle/>
          <a:p>
            <a:pPr>
              <a:defRPr/>
            </a:pPr>
            <a:r>
              <a:rPr lang="de-DE"/>
              <a:t>Shifting gears - Rust integration</a:t>
            </a:r>
            <a:endParaRPr/>
          </a:p>
        </p:txBody>
      </p:sp>
      <p:sp>
        <p:nvSpPr>
          <p:cNvPr id="1139900494" name="Inhaltsplatzhalter 2"/>
          <p:cNvSpPr>
            <a:spLocks noGrp="1"/>
          </p:cNvSpPr>
          <p:nvPr>
            <p:ph idx="1"/>
          </p:nvPr>
        </p:nvSpPr>
        <p:spPr bwMode="auto">
          <a:xfrm>
            <a:off x="468000" y="918000"/>
            <a:ext cx="3960212" cy="3366000"/>
          </a:xfrm>
        </p:spPr>
        <p:txBody>
          <a:bodyPr/>
          <a:lstStyle/>
          <a:p>
            <a:pPr marL="285750" indent="-285750">
              <a:buSzPct val="75000"/>
              <a:buFont typeface="Arial"/>
              <a:buChar char="•"/>
              <a:defRPr/>
            </a:pPr>
            <a:r>
              <a:rPr lang="en-US"/>
              <a:t>Compiler language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Strict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Typed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Once finished it is compiled into machine code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Need to be recompiled after changes</a:t>
            </a:r>
            <a:endParaRPr/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/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/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/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/>
          </a:p>
          <a:p>
            <a:pPr>
              <a:buSzPct val="75000"/>
              <a:defRPr/>
            </a:pPr>
            <a:endParaRPr lang="en-US"/>
          </a:p>
        </p:txBody>
      </p:sp>
      <p:sp>
        <p:nvSpPr>
          <p:cNvPr id="52603936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98851283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2902B2F-B600-8F16-5B28-9D528681AF3A}" type="slidenum">
              <a:rPr lang="de-DE"/>
              <a:t>73</a:t>
            </a:fld>
            <a:r>
              <a:rPr lang="de-DE"/>
              <a:t> </a:t>
            </a:r>
            <a:endParaRPr/>
          </a:p>
        </p:txBody>
      </p:sp>
      <p:sp>
        <p:nvSpPr>
          <p:cNvPr id="4" name="Rectangle 3"/>
          <p:cNvSpPr/>
          <p:nvPr/>
        </p:nvSpPr>
        <p:spPr bwMode="auto">
          <a:xfrm>
            <a:off x="4428212" y="918000"/>
            <a:ext cx="4497454" cy="225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fn main() {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let mut i: i64 = 1;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i += 1;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for x in 0..10 {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    println!(“{}”, i**x);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}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} 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525641" name="Titel 1"/>
          <p:cNvSpPr>
            <a:spLocks noGrp="1"/>
          </p:cNvSpPr>
          <p:nvPr>
            <p:ph type="title"/>
          </p:nvPr>
        </p:nvSpPr>
        <p:spPr bwMode="auto">
          <a:xfrm>
            <a:off x="468000" y="396000"/>
            <a:ext cx="7920424" cy="468000"/>
          </a:xfrm>
        </p:spPr>
        <p:txBody>
          <a:bodyPr/>
          <a:lstStyle/>
          <a:p>
            <a:pPr>
              <a:defRPr/>
            </a:pPr>
            <a:r>
              <a:rPr lang="de-DE"/>
              <a:t>Shifting gears - Rust integration</a:t>
            </a:r>
            <a:endParaRPr/>
          </a:p>
        </p:txBody>
      </p:sp>
      <p:sp>
        <p:nvSpPr>
          <p:cNvPr id="1139900494" name="Inhaltsplatzhalter 2"/>
          <p:cNvSpPr>
            <a:spLocks noGrp="1"/>
          </p:cNvSpPr>
          <p:nvPr>
            <p:ph idx="1"/>
          </p:nvPr>
        </p:nvSpPr>
        <p:spPr bwMode="auto">
          <a:xfrm>
            <a:off x="468000" y="918000"/>
            <a:ext cx="7128336" cy="3366000"/>
          </a:xfrm>
        </p:spPr>
        <p:txBody>
          <a:bodyPr/>
          <a:lstStyle/>
          <a:p>
            <a:pPr marL="285750" indent="-285750">
              <a:buSzPct val="75000"/>
              <a:buFont typeface="Arial"/>
              <a:buChar char="•"/>
              <a:defRPr/>
            </a:pPr>
            <a:r>
              <a:rPr lang="en-US"/>
              <a:t>Compiler language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Why not C or C++? Why Rust?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Speed is the same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Package ecosystem</a:t>
            </a:r>
            <a:endParaRPr/>
          </a:p>
          <a:p>
            <a:pPr marL="753750" lvl="3" indent="-285750">
              <a:buFont typeface="Arial"/>
              <a:buChar char="•"/>
              <a:defRPr/>
            </a:pPr>
            <a:r>
              <a:rPr lang="en-US" u="sng">
                <a:hlinkClick r:id="rId3" tooltip="https://crates.io/"/>
              </a:rPr>
              <a:t>https://crates.io</a:t>
            </a:r>
            <a:r>
              <a:rPr lang="en-US"/>
              <a:t> (Python equivalent https://pypi.com)</a:t>
            </a:r>
            <a:endParaRPr/>
          </a:p>
          <a:p>
            <a:pPr marL="753750" lvl="3" indent="-285750">
              <a:buFont typeface="Arial"/>
              <a:buChar char="•"/>
              <a:defRPr/>
            </a:pPr>
            <a:r>
              <a:rPr lang="en-US">
                <a:solidFill>
                  <a:schemeClr val="bg2"/>
                </a:solidFill>
                <a:highlight>
                  <a:srgbClr val="000000"/>
                </a:highlight>
              </a:rPr>
              <a:t>cargo</a:t>
            </a:r>
            <a:r>
              <a:rPr lang="en-US"/>
              <a:t> (Python equivalent: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pip</a:t>
            </a:r>
            <a:r>
              <a:rPr lang="en-US"/>
              <a:t>)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Memory safe</a:t>
            </a:r>
            <a:endParaRPr/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/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>
              <a:solidFill>
                <a:schemeClr val="bg2"/>
              </a:solidFill>
            </a:endParaRPr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/>
          </a:p>
          <a:p>
            <a:pPr marL="285750" indent="-285750">
              <a:buSzPct val="75000"/>
              <a:buFont typeface="Arial"/>
              <a:buChar char="•"/>
              <a:defRPr/>
            </a:pPr>
            <a:endParaRPr lang="en-US"/>
          </a:p>
          <a:p>
            <a:pPr>
              <a:buSzPct val="75000"/>
              <a:defRPr/>
            </a:pPr>
            <a:endParaRPr lang="en-US"/>
          </a:p>
        </p:txBody>
      </p:sp>
      <p:sp>
        <p:nvSpPr>
          <p:cNvPr id="52603936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98851283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2902B2F-B600-8F16-5B28-9D528681AF3A}" type="slidenum">
              <a:rPr lang="de-DE"/>
              <a:t>74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Python vs. Rust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75</a:t>
            </a:fld>
            <a:r>
              <a:rPr lang="de-DE"/>
              <a:t> </a:t>
            </a:r>
            <a:endParaRPr/>
          </a:p>
        </p:txBody>
      </p:sp>
      <p:sp>
        <p:nvSpPr>
          <p:cNvPr id="6" name="Rectangle 5"/>
          <p:cNvSpPr/>
          <p:nvPr/>
        </p:nvSpPr>
        <p:spPr bwMode="auto">
          <a:xfrm>
            <a:off x="576000" y="1212774"/>
            <a:ext cx="3635960" cy="2583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i = 1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i += 1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for x in range(10):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print(i**x)</a:t>
            </a:r>
            <a:endParaRPr/>
          </a:p>
          <a:p>
            <a:pPr lvl="0" algn="l">
              <a:lnSpc>
                <a:spcPct val="150000"/>
              </a:lnSpc>
              <a:defRPr/>
            </a:pPr>
            <a:endParaRPr lang="en-US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84088" y="1212774"/>
            <a:ext cx="3635960" cy="2583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fn main() {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let mut i: i64 = 1;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i += 1;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for x in 0..10 {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    println!(“{}”, i**x);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   }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} 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Preparation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Install rustup by following instructions on https://rustup.rs/ 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76</a:t>
            </a:fld>
            <a:r>
              <a:rPr lang="de-DE"/>
              <a:t> </a:t>
            </a:r>
            <a:endParaRPr/>
          </a:p>
        </p:txBody>
      </p:sp>
      <p:sp>
        <p:nvSpPr>
          <p:cNvPr id="6" name="Rectangle 5"/>
          <p:cNvSpPr/>
          <p:nvPr/>
        </p:nvSpPr>
        <p:spPr bwMode="auto">
          <a:xfrm>
            <a:off x="717316" y="1491630"/>
            <a:ext cx="7095043" cy="2583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# Terminal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</a:rPr>
              <a:t>curl --proto '=https' --tlsv1.2 -sSf https://sh.rustup.rs | sh</a:t>
            </a:r>
            <a:endParaRPr lang="en-US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rustup install stable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pip install maturin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apt update</a:t>
            </a:r>
            <a:endParaRPr/>
          </a:p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apt install build-essentials</a:t>
            </a:r>
            <a:endParaRPr/>
          </a:p>
          <a:p>
            <a:pPr lvl="0" algn="l">
              <a:lnSpc>
                <a:spcPct val="150000"/>
              </a:lnSpc>
              <a:defRPr/>
            </a:pPr>
            <a:endParaRPr lang="en-US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  <a:p>
            <a:pPr lvl="0" algn="l">
              <a:lnSpc>
                <a:spcPct val="150000"/>
              </a:lnSpc>
              <a:defRPr/>
            </a:pPr>
            <a:endParaRPr lang="en-US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  <a:p>
            <a:pPr lvl="0" algn="l">
              <a:lnSpc>
                <a:spcPct val="150000"/>
              </a:lnSpc>
              <a:defRPr/>
            </a:pPr>
            <a:endParaRPr lang="en-US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  <a:p>
            <a:pPr lvl="0" algn="l">
              <a:lnSpc>
                <a:spcPct val="150000"/>
              </a:lnSpc>
              <a:defRPr/>
            </a:pPr>
            <a:endParaRPr lang="en-US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First we create a mixed project 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77</a:t>
            </a:fld>
            <a:r>
              <a:rPr lang="de-DE"/>
              <a:t> </a:t>
            </a:r>
            <a:endParaRPr/>
          </a:p>
        </p:txBody>
      </p:sp>
      <p:sp>
        <p:nvSpPr>
          <p:cNvPr id="6" name="Rectangle 5"/>
          <p:cNvSpPr/>
          <p:nvPr/>
        </p:nvSpPr>
        <p:spPr bwMode="auto">
          <a:xfrm>
            <a:off x="450000" y="917999"/>
            <a:ext cx="7095043" cy="10607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 algn="l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# Terminal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</a:rPr>
              <a:t>maturin init denbi_summerschool2023_rs –mixed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# Select pyo3</a:t>
            </a:r>
            <a:endParaRPr/>
          </a:p>
          <a:p>
            <a:pPr lvl="0" algn="l">
              <a:lnSpc>
                <a:spcPct val="150000"/>
              </a:lnSpc>
              <a:defRPr/>
            </a:pPr>
            <a:endParaRPr lang="en-US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51720" y="2026458"/>
            <a:ext cx="4102100" cy="2209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First we create a mixed project 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78</a:t>
            </a:fld>
            <a:r>
              <a:rPr lang="de-DE"/>
              <a:t> </a:t>
            </a:r>
            <a:endParaRPr/>
          </a:p>
        </p:txBody>
      </p:sp>
      <p:sp>
        <p:nvSpPr>
          <p:cNvPr id="6" name="Rectangle 5"/>
          <p:cNvSpPr/>
          <p:nvPr/>
        </p:nvSpPr>
        <p:spPr bwMode="auto">
          <a:xfrm>
            <a:off x="450000" y="918000"/>
            <a:ext cx="7095043" cy="330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// src/lib.rs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use pyo3::prelude::*;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/// Formats the sum of two numbers as string.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#[pyfunction]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fn sum_as_string(a: usize, b: usize) -&gt; PyResult&lt;String&gt; {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    Ok((a + b).to_string())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}</a:t>
            </a:r>
            <a:endParaRPr/>
          </a:p>
          <a:p>
            <a:pPr lvl="0">
              <a:lnSpc>
                <a:spcPct val="150000"/>
              </a:lnSpc>
              <a:defRPr/>
            </a:pPr>
            <a:endParaRPr lang="en-US" sz="1000">
              <a:solidFill>
                <a:schemeClr val="bg2"/>
              </a:solidFill>
              <a:latin typeface="Ubuntu Mono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/// A Python module implemented in Rust.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#[pymodule]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fn summerschoo2023_rs(_py: Python, m: &amp;PyModule) -&gt; PyResult&lt;()&gt; {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    m.add_function(wrap_pyfunction!(sum_as_string, m)?)?;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    Ok(())</a:t>
            </a:r>
            <a:endParaRPr/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}</a:t>
            </a:r>
            <a:endParaRPr lang="en-US" sz="1000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Compile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79</a:t>
            </a:fld>
            <a:r>
              <a:rPr lang="de-DE"/>
              <a:t> </a:t>
            </a:r>
            <a:endParaRPr/>
          </a:p>
        </p:txBody>
      </p:sp>
      <p:sp>
        <p:nvSpPr>
          <p:cNvPr id="6" name="Rectangle 5"/>
          <p:cNvSpPr/>
          <p:nvPr/>
        </p:nvSpPr>
        <p:spPr bwMode="auto">
          <a:xfrm>
            <a:off x="450000" y="918000"/>
            <a:ext cx="7095043" cy="3307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  <a:ea typeface="Arial"/>
                <a:cs typeface="Arial"/>
              </a:rPr>
              <a:t># Terminal</a:t>
            </a:r>
            <a:endParaRPr/>
          </a:p>
          <a:p>
            <a:pPr lvl="0">
              <a:lnSpc>
                <a:spcPct val="150000"/>
              </a:lnSpc>
              <a:defRPr/>
            </a:pPr>
            <a:endParaRPr lang="en-US" sz="1000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maturin develop -r</a:t>
            </a:r>
            <a:endParaRPr lang="en-US" sz="1000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93892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Installation: Create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environment</a:t>
            </a:r>
            <a:r>
              <a:rPr lang="de-DE"/>
              <a:t> </a:t>
            </a:r>
            <a:r>
              <a:rPr lang="de-DE"/>
              <a:t>for</a:t>
            </a:r>
            <a:r>
              <a:rPr lang="de-DE"/>
              <a:t> </a:t>
            </a:r>
            <a:r>
              <a:rPr lang="de-DE"/>
              <a:t>today</a:t>
            </a:r>
            <a:endParaRPr/>
          </a:p>
        </p:txBody>
      </p:sp>
      <p:sp>
        <p:nvSpPr>
          <p:cNvPr id="99672149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5" lvl="0" indent="-250835">
              <a:buSzPct val="75000"/>
              <a:buFont typeface="Arial"/>
              <a:buChar char="•"/>
              <a:defRPr/>
            </a:pPr>
            <a:r>
              <a:rPr lang="en-US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Python: Open a Terminal (Linux/Mac) or CMD (Windows) and type</a:t>
            </a:r>
            <a:endParaRPr/>
          </a:p>
          <a:p>
            <a:pPr marL="250835" lvl="0" indent="-250835">
              <a:buSzPct val="75000"/>
              <a:buFont typeface="Arial"/>
              <a:buChar char="•"/>
              <a:defRPr/>
            </a:pPr>
            <a:endParaRPr lang="en-US">
              <a:latin typeface="Arial"/>
              <a:cs typeface="Arial"/>
            </a:endParaRPr>
          </a:p>
          <a:p>
            <a:pPr marL="250835" lvl="0" indent="-250835">
              <a:buSzPct val="75000"/>
              <a:buFont typeface="Arial"/>
              <a:buChar char="•"/>
              <a:defRPr/>
            </a:pPr>
            <a:endParaRPr lang="en-US">
              <a:latin typeface="Arial"/>
              <a:cs typeface="Arial"/>
            </a:endParaRPr>
          </a:p>
          <a:p>
            <a:pPr lvl="3" indent="0">
              <a:buNone/>
              <a:defRPr/>
            </a:pPr>
            <a:endParaRPr lang="en-US"/>
          </a:p>
          <a:p>
            <a:pPr lvl="0">
              <a:defRPr/>
            </a:pPr>
            <a:r>
              <a:rPr lang="en-US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</a:t>
            </a:r>
            <a:endParaRPr lang="en-US"/>
          </a:p>
        </p:txBody>
      </p:sp>
      <p:sp>
        <p:nvSpPr>
          <p:cNvPr id="109277457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27990170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226F093-F9FE-D8E5-5287-70CF9FC6A071}" type="slidenum">
              <a:rPr lang="de-DE"/>
              <a:t>8</a:t>
            </a:fld>
            <a:r>
              <a:rPr lang="de-DE"/>
              <a:t> </a:t>
            </a:r>
            <a:endParaRPr/>
          </a:p>
        </p:txBody>
      </p:sp>
      <p:sp>
        <p:nvSpPr>
          <p:cNvPr id="170929929" name="TextBox 170929928"/>
          <p:cNvSpPr txBox="1"/>
          <p:nvPr/>
        </p:nvSpPr>
        <p:spPr bwMode="auto">
          <a:xfrm>
            <a:off x="2334384" y="3964593"/>
            <a:ext cx="914399" cy="2975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49881198" name="Rectangle 949881197"/>
          <p:cNvSpPr/>
          <p:nvPr/>
        </p:nvSpPr>
        <p:spPr bwMode="auto">
          <a:xfrm>
            <a:off x="1403648" y="1419622"/>
            <a:ext cx="5904656" cy="7920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c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onda</a:t>
            </a:r>
            <a:r>
              <a:rPr lang="de-DE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create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-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n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cubimed_rub_python_course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conda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activate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cubimed_rub_python_course</a:t>
            </a:r>
            <a:endParaRPr lang="de-DE">
              <a:solidFill>
                <a:schemeClr val="bg2"/>
              </a:solidFill>
              <a:latin typeface="Ubuntu Mono"/>
              <a:ea typeface="Ubuntu Mono"/>
              <a:cs typeface="Ubuntu Mono"/>
            </a:endParaRPr>
          </a:p>
          <a:p>
            <a:pPr>
              <a:defRPr/>
            </a:pP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conda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install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 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python</a:t>
            </a:r>
            <a:r>
              <a:rPr lang="de-DE" sz="1350" b="0" i="0" u="none" strike="noStrike" cap="none" spc="0">
                <a:solidFill>
                  <a:schemeClr val="bg2"/>
                </a:solidFill>
                <a:latin typeface="Ubuntu Mono"/>
                <a:ea typeface="Ubuntu Mono"/>
                <a:cs typeface="Ubuntu Mono"/>
              </a:rPr>
              <a:t>=3.11</a:t>
            </a:r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Try it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Try it in a interactive Python shell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Just type </a:t>
            </a:r>
            <a:r>
              <a:rPr lang="en-US">
                <a:solidFill>
                  <a:schemeClr val="bg2"/>
                </a:solidFill>
                <a:highlight>
                  <a:srgbClr val="000000"/>
                </a:highlight>
                <a:latin typeface="Ubuntu Mono"/>
              </a:rPr>
              <a:t>python</a:t>
            </a:r>
            <a:r>
              <a:rPr lang="en-US">
                <a:solidFill>
                  <a:srgbClr val="003560"/>
                </a:solidFill>
                <a:latin typeface="Arial"/>
              </a:rPr>
              <a:t> in your terminal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>
                <a:solidFill>
                  <a:srgbClr val="003560"/>
                </a:solidFill>
                <a:latin typeface="Arial"/>
              </a:rPr>
              <a:t>And type in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80</a:t>
            </a:fld>
            <a:r>
              <a:rPr lang="de-DE"/>
              <a:t> </a:t>
            </a:r>
            <a:endParaRPr/>
          </a:p>
        </p:txBody>
      </p:sp>
      <p:sp>
        <p:nvSpPr>
          <p:cNvPr id="6" name="Rectangle 5"/>
          <p:cNvSpPr/>
          <p:nvPr/>
        </p:nvSpPr>
        <p:spPr bwMode="auto">
          <a:xfrm>
            <a:off x="718393" y="1995686"/>
            <a:ext cx="7095043" cy="20137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from summerschoo2023_rs import *</a:t>
            </a:r>
            <a:endParaRPr lang="en-US" sz="1000">
              <a:solidFill>
                <a:schemeClr val="bg2"/>
              </a:solidFill>
              <a:latin typeface="Ubuntu Mono"/>
              <a:ea typeface="Arial"/>
              <a:cs typeface="Aria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sz="1000">
                <a:solidFill>
                  <a:schemeClr val="bg2"/>
                </a:solidFill>
                <a:latin typeface="Ubuntu Mono"/>
              </a:rPr>
              <a:t>sum_as_string(1, 2)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Exercise 5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Reimplement the function from exercise 3 in Rust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 u="sng">
                <a:hlinkClick r:id="rId3" tooltip="https://pyo3.rs/v0.19.2/"/>
              </a:rPr>
              <a:t>https://doc.rust-lang.org/book/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 u="sng">
                <a:hlinkClick r:id="rId3" tooltip="https://pyo3.rs/v0.19.2/"/>
              </a:rPr>
              <a:t>https://pyo3.rs/v0.19.2/</a:t>
            </a:r>
            <a:endParaRPr lang="en-US"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Read the mass spectrum from exercise 3 again using Python and check if your Rust implementation works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Time your rust implementation 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C8FC03C-C266-4645-ABC5-645062898383}" type="slidenum">
              <a:rPr lang="de-DE"/>
              <a:t>81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55575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Exercise </a:t>
            </a:r>
            <a:r>
              <a:rPr lang="de-DE"/>
              <a:t>5</a:t>
            </a:r>
            <a:endParaRPr/>
          </a:p>
        </p:txBody>
      </p:sp>
      <p:sp>
        <p:nvSpPr>
          <p:cNvPr id="712268419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563843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AE07A9D-BBF2-347F-843A-E78AC9066C78}" type="slidenum">
              <a:rPr lang="de-DE"/>
              <a:t>82</a:t>
            </a:fld>
            <a:r>
              <a:rPr lang="de-DE"/>
              <a:t> 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627820" y="671207"/>
            <a:ext cx="3240360" cy="324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2105780" y="3870118"/>
            <a:ext cx="428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400" b="1">
                <a:solidFill>
                  <a:srgbClr val="003560"/>
                </a:solidFill>
              </a:rPr>
              <a:t>https://l.rub.de/74423d59</a:t>
            </a:r>
            <a:endParaRPr lang="en-US" sz="2400" b="1">
              <a:solidFill>
                <a:srgbClr val="0035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555758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Is it really that fast?</a:t>
            </a:r>
            <a:endParaRPr/>
          </a:p>
        </p:txBody>
      </p:sp>
      <p:sp>
        <p:nvSpPr>
          <p:cNvPr id="712268419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21563843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AE07A9D-BBF2-347F-843A-E78AC9066C78}" type="slidenum">
              <a:rPr lang="de-DE"/>
              <a:t>83</a:t>
            </a:fld>
            <a:r>
              <a:rPr lang="de-DE"/>
              <a:t> 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Example: Decoy generator (random amino acid sequences) 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Need 1000 decoys per target peptide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50000 – 350000 targets per spectrum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26000 spectra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r>
              <a:rPr lang="en-US"/>
              <a:t>1.300.000.000.000 decoys</a:t>
            </a:r>
            <a:endParaRPr/>
          </a:p>
          <a:p>
            <a:pPr marL="519750" lvl="2" indent="-285750">
              <a:buFont typeface="Arial"/>
              <a:buChar char="•"/>
              <a:defRPr/>
            </a:pPr>
            <a:endParaRPr lang="en-US"/>
          </a:p>
        </p:txBody>
      </p:sp>
      <p:pic>
        <p:nvPicPr>
          <p:cNvPr id="2" name="Grafik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427984" y="1131590"/>
            <a:ext cx="4581521" cy="32725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081717" y="1619240"/>
            <a:ext cx="2448272" cy="237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658716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Where to go?</a:t>
            </a:r>
            <a:endParaRPr/>
          </a:p>
        </p:txBody>
      </p:sp>
      <p:sp>
        <p:nvSpPr>
          <p:cNvPr id="1200712662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4" indent="-250834">
              <a:buSzPct val="75000"/>
              <a:buFont typeface="Arial"/>
              <a:buChar char="•"/>
              <a:defRPr/>
            </a:pPr>
            <a:r>
              <a:rPr lang="de-DE"/>
              <a:t>Get more proficient in object oriented programming</a:t>
            </a:r>
            <a:endParaRPr/>
          </a:p>
          <a:p>
            <a:pPr marL="484834" lvl="2" indent="-250834">
              <a:buFont typeface="Arial"/>
              <a:buChar char="•"/>
              <a:defRPr/>
            </a:pPr>
            <a:r>
              <a:rPr lang="de-DE"/>
              <a:t>Dataclasses &amp; slots</a:t>
            </a:r>
            <a:endParaRPr/>
          </a:p>
          <a:p>
            <a:pPr marL="484834" lvl="2" indent="-250834">
              <a:buFont typeface="Arial"/>
              <a:buChar char="•"/>
              <a:defRPr/>
            </a:pPr>
            <a:r>
              <a:rPr lang="de-DE"/>
              <a:t>Properties</a:t>
            </a:r>
            <a:endParaRPr/>
          </a:p>
          <a:p>
            <a:pPr marL="250834" indent="-250834">
              <a:buSzPct val="75000"/>
              <a:buFont typeface="Arial"/>
              <a:buChar char="•"/>
              <a:defRPr/>
            </a:pPr>
            <a:r>
              <a:rPr/>
              <a:t>Dependency management</a:t>
            </a:r>
            <a:endParaRPr lang="de-DE"/>
          </a:p>
          <a:p>
            <a:pPr marL="484834" lvl="2" indent="-250834">
              <a:buFont typeface="Arial"/>
              <a:buChar char="•"/>
              <a:defRPr/>
            </a:pPr>
            <a:r>
              <a:rPr/>
              <a:t>You need to make your code installable and reproducible. Very important for reviewers</a:t>
            </a:r>
            <a:endParaRPr/>
          </a:p>
          <a:p>
            <a:pPr marL="250834" lvl="0" indent="-250834">
              <a:buSzPct val="75000"/>
              <a:buFont typeface="Arial"/>
              <a:buChar char="•"/>
              <a:defRPr/>
            </a:pPr>
            <a:r>
              <a:rPr/>
              <a:t>GIT</a:t>
            </a:r>
            <a:endParaRPr lang="de-DE"/>
          </a:p>
          <a:p>
            <a:pPr marL="484834" lvl="2" indent="-250834">
              <a:buFont typeface="Arial"/>
              <a:buChar char="•"/>
              <a:defRPr/>
            </a:pPr>
            <a:r>
              <a:rPr/>
              <a:t>Helps you to keep track of your changes as code will improve iteratively</a:t>
            </a:r>
            <a:endParaRPr lang="de-DE"/>
          </a:p>
          <a:p>
            <a:pPr marL="484834" lvl="2" indent="-250834">
              <a:buFont typeface="Arial"/>
              <a:buChar char="•"/>
              <a:defRPr/>
            </a:pPr>
            <a:r>
              <a:rPr/>
              <a:t>Make your code collaboratively available on GitHub / GitLab etc.</a:t>
            </a:r>
            <a:endParaRPr lang="de-DE"/>
          </a:p>
          <a:p>
            <a:pPr marL="484834" lvl="2" indent="-250834">
              <a:buFont typeface="Arial"/>
              <a:buChar char="•"/>
              <a:defRPr/>
            </a:pPr>
            <a:r>
              <a:rPr/>
              <a:t>The wrong way: Nextcloud, Google Cloud, Dropbox, Word …</a:t>
            </a:r>
            <a:endParaRPr/>
          </a:p>
        </p:txBody>
      </p:sp>
      <p:sp>
        <p:nvSpPr>
          <p:cNvPr id="105615413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86840417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E0DF605-65C6-C6C2-FF26-567E88A36508}" type="slidenum">
              <a:rPr lang="de-DE"/>
              <a:t>84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658716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Where to go?</a:t>
            </a:r>
            <a:endParaRPr/>
          </a:p>
        </p:txBody>
      </p:sp>
      <p:sp>
        <p:nvSpPr>
          <p:cNvPr id="1200712662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marL="250834" lvl="0" indent="-250834">
              <a:buSzPct val="75000"/>
              <a:buFont typeface="Arial"/>
              <a:buChar char="•"/>
              <a:defRPr/>
            </a:pPr>
            <a:r>
              <a:rPr lang="en-US"/>
              <a:t>(Unit-) Tests</a:t>
            </a:r>
            <a:endParaRPr/>
          </a:p>
          <a:p>
            <a:pPr marL="484834" lvl="2" indent="-250834">
              <a:buFont typeface="Arial"/>
              <a:buChar char="•"/>
              <a:defRPr/>
            </a:pPr>
            <a:r>
              <a:rPr lang="en-US"/>
              <a:t>Automatic tests will help you keep your code functional after changes</a:t>
            </a:r>
            <a:endParaRPr/>
          </a:p>
          <a:p>
            <a:pPr marL="250834" lvl="1" indent="-250834">
              <a:buFont typeface="Arial"/>
              <a:buChar char="•"/>
              <a:defRPr/>
            </a:pPr>
            <a:r>
              <a:rPr lang="en-US" b="1"/>
              <a:t>Practice practice practice</a:t>
            </a:r>
            <a:endParaRPr/>
          </a:p>
          <a:p>
            <a:pPr marL="484834" lvl="2" indent="-250834">
              <a:buFont typeface="Arial"/>
              <a:buChar char="•"/>
              <a:defRPr/>
            </a:pPr>
            <a:r>
              <a:rPr lang="en-US"/>
              <a:t>Automate small task</a:t>
            </a:r>
            <a:endParaRPr/>
          </a:p>
          <a:p>
            <a:pPr marL="484834" lvl="2" indent="-250834">
              <a:buFont typeface="Arial"/>
              <a:buChar char="•"/>
              <a:defRPr/>
            </a:pPr>
            <a:r>
              <a:rPr lang="en-US"/>
              <a:t>Leet code: </a:t>
            </a:r>
            <a:r>
              <a:rPr lang="en-US" u="sng">
                <a:hlinkClick r:id="rId3" tooltip="https://leetcode.com/"/>
              </a:rPr>
              <a:t>https://leetcode.com/</a:t>
            </a:r>
            <a:endParaRPr lang="en-US"/>
          </a:p>
          <a:p>
            <a:pPr marL="718834" lvl="3" indent="-250834">
              <a:buFont typeface="Arial"/>
              <a:buChar char="•"/>
              <a:defRPr/>
            </a:pPr>
            <a:r>
              <a:rPr lang="en-US"/>
              <a:t>Provides you with small code challenges and checks your results</a:t>
            </a:r>
            <a:endParaRPr/>
          </a:p>
          <a:p>
            <a:pPr marL="650884" indent="-250834">
              <a:buFont typeface="Arial"/>
              <a:buChar char="•"/>
              <a:defRPr/>
            </a:pPr>
            <a:endParaRPr lang="en-US"/>
          </a:p>
        </p:txBody>
      </p:sp>
      <p:sp>
        <p:nvSpPr>
          <p:cNvPr id="105615413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86840417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E0DF605-65C6-C6C2-FF26-567E88A36508}" type="slidenum">
              <a:rPr lang="de-DE"/>
              <a:t>85</a:t>
            </a:fld>
            <a:r>
              <a:rPr lang="de-DE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93892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Installation: Create </a:t>
            </a:r>
            <a:r>
              <a:rPr lang="de-DE"/>
              <a:t>the</a:t>
            </a:r>
            <a:r>
              <a:rPr lang="de-DE"/>
              <a:t> </a:t>
            </a:r>
            <a:r>
              <a:rPr lang="de-DE"/>
              <a:t>environment</a:t>
            </a:r>
            <a:r>
              <a:rPr lang="de-DE"/>
              <a:t> </a:t>
            </a:r>
            <a:r>
              <a:rPr lang="de-DE"/>
              <a:t>for</a:t>
            </a:r>
            <a:r>
              <a:rPr lang="de-DE"/>
              <a:t> </a:t>
            </a:r>
            <a:r>
              <a:rPr lang="de-DE"/>
              <a:t>today</a:t>
            </a:r>
            <a:endParaRPr/>
          </a:p>
        </p:txBody>
      </p:sp>
      <p:sp>
        <p:nvSpPr>
          <p:cNvPr id="99672149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buSzPct val="75000"/>
              <a:defRPr/>
            </a:pPr>
            <a:r>
              <a:rPr lang="de-DE" sz="1600" b="0" i="0" u="none" strike="noStrike" cap="none" spc="0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environment</a:t>
            </a:r>
            <a:r>
              <a:rPr lang="de-DE" b="0">
                <a:solidFill>
                  <a:schemeClr val="bg2"/>
                </a:solidFill>
                <a:highlight>
                  <a:srgbClr val="000000"/>
                </a:highlight>
                <a:latin typeface="Ubuntu Mono"/>
                <a:ea typeface="Ubuntu Mono"/>
                <a:cs typeface="Ubuntu Mono"/>
              </a:rPr>
              <a:t>.yml</a:t>
            </a:r>
            <a:endParaRPr lang="en-US"/>
          </a:p>
          <a:p>
            <a:pPr lvl="0">
              <a:defRPr/>
            </a:pPr>
            <a:r>
              <a:rPr lang="en-US" sz="15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 </a:t>
            </a:r>
            <a:endParaRPr lang="en-US"/>
          </a:p>
        </p:txBody>
      </p:sp>
      <p:sp>
        <p:nvSpPr>
          <p:cNvPr id="109277457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2023-09-09 | Data Exploration with Python | Ruhr University Bochum - Medical Faculty</a:t>
            </a:r>
            <a:endParaRPr/>
          </a:p>
        </p:txBody>
      </p:sp>
      <p:sp>
        <p:nvSpPr>
          <p:cNvPr id="127990170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226F093-F9FE-D8E5-5287-70CF9FC6A071}" type="slidenum">
              <a:rPr lang="de-DE"/>
              <a:t>9</a:t>
            </a:fld>
            <a:r>
              <a:rPr lang="de-DE"/>
              <a:t> </a:t>
            </a:r>
            <a:endParaRPr/>
          </a:p>
        </p:txBody>
      </p:sp>
      <p:sp>
        <p:nvSpPr>
          <p:cNvPr id="170929929" name="TextBox 170929928"/>
          <p:cNvSpPr txBox="1"/>
          <p:nvPr/>
        </p:nvSpPr>
        <p:spPr bwMode="auto">
          <a:xfrm>
            <a:off x="2334384" y="3964593"/>
            <a:ext cx="914399" cy="2975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49881198" name="Rectangle 949881197"/>
          <p:cNvSpPr/>
          <p:nvPr/>
        </p:nvSpPr>
        <p:spPr bwMode="auto">
          <a:xfrm>
            <a:off x="450000" y="1332000"/>
            <a:ext cx="7434368" cy="289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GB" sz="1200" b="0">
                <a:solidFill>
                  <a:schemeClr val="bg2"/>
                </a:solidFill>
                <a:latin typeface="Ubuntu Mono"/>
              </a:rPr>
              <a:t>name: </a:t>
            </a:r>
            <a:r>
              <a:rPr lang="en-GB" sz="1200" b="0">
                <a:solidFill>
                  <a:schemeClr val="bg2"/>
                </a:solidFill>
                <a:latin typeface="Ubuntu Mono"/>
              </a:rPr>
              <a:t>cubimed_rub_python_course</a:t>
            </a:r>
            <a:endParaRPr lang="en-GB" sz="120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r>
              <a:rPr lang="en-GB" sz="1200" b="0">
                <a:solidFill>
                  <a:schemeClr val="bg2"/>
                </a:solidFill>
                <a:latin typeface="Ubuntu Mono"/>
              </a:rPr>
              <a:t>channels:</a:t>
            </a:r>
            <a:endParaRPr/>
          </a:p>
          <a:p>
            <a:pPr>
              <a:defRPr/>
            </a:pPr>
            <a:r>
              <a:rPr lang="en-GB" sz="1200">
                <a:solidFill>
                  <a:schemeClr val="bg2"/>
                </a:solidFill>
                <a:latin typeface="Ubuntu Mono"/>
              </a:rPr>
              <a:t>  </a:t>
            </a:r>
            <a:r>
              <a:rPr lang="en-GB" sz="1200" b="0">
                <a:solidFill>
                  <a:schemeClr val="bg2"/>
                </a:solidFill>
                <a:latin typeface="Ubuntu Mono"/>
              </a:rPr>
              <a:t>- defaults</a:t>
            </a:r>
            <a:endParaRPr/>
          </a:p>
          <a:p>
            <a:pPr>
              <a:defRPr/>
            </a:pPr>
            <a:r>
              <a:rPr lang="en-GB" sz="1200" b="0">
                <a:solidFill>
                  <a:schemeClr val="bg2"/>
                </a:solidFill>
                <a:latin typeface="Ubuntu Mono"/>
              </a:rPr>
              <a:t>  - </a:t>
            </a:r>
            <a:r>
              <a:rPr lang="en-GB" sz="1200" b="0">
                <a:solidFill>
                  <a:schemeClr val="bg2"/>
                </a:solidFill>
                <a:latin typeface="Ubuntu Mono"/>
              </a:rPr>
              <a:t>bioconda</a:t>
            </a:r>
            <a:endParaRPr lang="en-GB" sz="1200" b="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r>
              <a:rPr lang="en-GB" sz="1200" b="0">
                <a:solidFill>
                  <a:schemeClr val="bg2"/>
                </a:solidFill>
                <a:latin typeface="Ubuntu Mono"/>
              </a:rPr>
              <a:t>  - </a:t>
            </a:r>
            <a:r>
              <a:rPr lang="en-GB" sz="1200" b="0">
                <a:solidFill>
                  <a:schemeClr val="bg2"/>
                </a:solidFill>
                <a:latin typeface="Ubuntu Mono"/>
              </a:rPr>
              <a:t>conda</a:t>
            </a:r>
            <a:r>
              <a:rPr lang="en-GB" sz="1200" b="0">
                <a:solidFill>
                  <a:schemeClr val="bg2"/>
                </a:solidFill>
                <a:latin typeface="Ubuntu Mono"/>
              </a:rPr>
              <a:t>-forge</a:t>
            </a:r>
            <a:endParaRPr/>
          </a:p>
          <a:p>
            <a:pPr>
              <a:defRPr/>
            </a:pPr>
            <a:r>
              <a:rPr lang="en-GB" sz="1200" b="0">
                <a:solidFill>
                  <a:schemeClr val="bg2"/>
                </a:solidFill>
                <a:latin typeface="Ubuntu Mono"/>
              </a:rPr>
              <a:t>dependencies:</a:t>
            </a:r>
            <a:endParaRPr/>
          </a:p>
          <a:p>
            <a:pPr>
              <a:defRPr/>
            </a:pPr>
            <a:r>
              <a:rPr lang="en-GB" sz="1200" b="0">
                <a:solidFill>
                  <a:schemeClr val="bg2"/>
                </a:solidFill>
                <a:latin typeface="Ubuntu Mono"/>
              </a:rPr>
              <a:t>  - python=3.11</a:t>
            </a:r>
            <a:endParaRPr/>
          </a:p>
          <a:p>
            <a:pPr>
              <a:defRPr/>
            </a:pPr>
            <a:r>
              <a:rPr lang="en-GB" sz="1200" b="0">
                <a:solidFill>
                  <a:schemeClr val="bg2"/>
                </a:solidFill>
                <a:latin typeface="Ubuntu Mono"/>
              </a:rPr>
              <a:t>  - </a:t>
            </a:r>
            <a:r>
              <a:rPr lang="en-GB" sz="1200" b="0">
                <a:solidFill>
                  <a:schemeClr val="bg2"/>
                </a:solidFill>
                <a:latin typeface="Ubuntu Mono"/>
              </a:rPr>
              <a:t>setuptools</a:t>
            </a:r>
            <a:endParaRPr lang="en-GB" sz="1200" b="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r>
              <a:rPr lang="en-GB" sz="1200" b="0" i="1">
                <a:solidFill>
                  <a:schemeClr val="bg2"/>
                </a:solidFill>
                <a:latin typeface="Ubuntu Mono"/>
              </a:rPr>
              <a:t>  # here we install the software using, `pip` the Python package manager</a:t>
            </a:r>
            <a:endParaRPr lang="en-GB" sz="1200" b="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r>
              <a:rPr lang="en-GB" sz="1200" b="0">
                <a:solidFill>
                  <a:schemeClr val="bg2"/>
                </a:solidFill>
                <a:latin typeface="Ubuntu Mono"/>
              </a:rPr>
              <a:t>  - pip</a:t>
            </a:r>
            <a:endParaRPr/>
          </a:p>
          <a:p>
            <a:pPr>
              <a:defRPr/>
            </a:pPr>
            <a:r>
              <a:rPr lang="en-GB" sz="1200" b="0" i="1">
                <a:solidFill>
                  <a:schemeClr val="bg2"/>
                </a:solidFill>
                <a:latin typeface="Ubuntu Mono"/>
              </a:rPr>
              <a:t>  # this calls pip to install the necessary Python packages</a:t>
            </a:r>
            <a:endParaRPr lang="en-GB" sz="1200" b="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r>
              <a:rPr lang="en-GB" sz="1200" b="0" i="1">
                <a:solidFill>
                  <a:schemeClr val="bg2"/>
                </a:solidFill>
                <a:latin typeface="Ubuntu Mono"/>
              </a:rPr>
              <a:t>  # it basically searches in the current directory for one of the supported requirements files</a:t>
            </a:r>
            <a:endParaRPr lang="en-GB" sz="1200" b="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r>
              <a:rPr lang="en-GB" sz="1200" b="0" i="1">
                <a:solidFill>
                  <a:schemeClr val="bg2"/>
                </a:solidFill>
                <a:latin typeface="Ubuntu Mono"/>
              </a:rPr>
              <a:t>  # we use the new modern </a:t>
            </a:r>
            <a:r>
              <a:rPr lang="en-GB" sz="1200" b="0" i="1">
                <a:solidFill>
                  <a:schemeClr val="bg2"/>
                </a:solidFill>
                <a:latin typeface="Ubuntu Mono"/>
              </a:rPr>
              <a:t>pyproject.toml</a:t>
            </a:r>
            <a:r>
              <a:rPr lang="en-GB" sz="1200" b="0" i="1">
                <a:solidFill>
                  <a:schemeClr val="bg2"/>
                </a:solidFill>
                <a:latin typeface="Ubuntu Mono"/>
              </a:rPr>
              <a:t> file</a:t>
            </a:r>
            <a:endParaRPr lang="en-GB" sz="1200" b="0">
              <a:solidFill>
                <a:schemeClr val="bg2"/>
              </a:solidFill>
              <a:latin typeface="Ubuntu Mono"/>
            </a:endParaRPr>
          </a:p>
          <a:p>
            <a:pPr>
              <a:defRPr/>
            </a:pPr>
            <a:r>
              <a:rPr lang="en-GB" sz="1200" b="0">
                <a:solidFill>
                  <a:schemeClr val="bg2"/>
                </a:solidFill>
                <a:latin typeface="Ubuntu Mono"/>
              </a:rPr>
              <a:t>  - pip:</a:t>
            </a:r>
            <a:endParaRPr/>
          </a:p>
          <a:p>
            <a:pPr>
              <a:defRPr/>
            </a:pPr>
            <a:r>
              <a:rPr lang="en-GB" sz="1200" b="0">
                <a:solidFill>
                  <a:schemeClr val="bg2"/>
                </a:solidFill>
                <a:latin typeface="Ubuntu Mono"/>
              </a:rPr>
              <a:t>    - -e ./</a:t>
            </a:r>
            <a:endParaRPr/>
          </a:p>
          <a:p>
            <a:pPr>
              <a:defRPr/>
            </a:pPr>
            <a:br>
              <a:rPr lang="en-GB" sz="1200" b="0">
                <a:solidFill>
                  <a:schemeClr val="bg2"/>
                </a:solidFill>
                <a:latin typeface="Ubuntu Mono"/>
              </a:rPr>
            </a:br>
            <a:endParaRPr lang="en-GB" sz="1200" b="0">
              <a:solidFill>
                <a:schemeClr val="bg2"/>
              </a:solidFill>
              <a:latin typeface="Ubuntu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PowerPoint Master RUB">
  <a:themeElements>
    <a:clrScheme name="RUB">
      <a:dk1>
        <a:sysClr val="windowText" lastClr="000000"/>
      </a:dk1>
      <a:lt1>
        <a:sysClr val="window" lastClr="FFFFFF"/>
      </a:lt1>
      <a:dk2>
        <a:srgbClr val="003560"/>
      </a:dk2>
      <a:lt2>
        <a:srgbClr val="8DAE10"/>
      </a:lt2>
      <a:accent1>
        <a:srgbClr val="FFCC00"/>
      </a:accent1>
      <a:accent2>
        <a:srgbClr val="EE7203"/>
      </a:accent2>
      <a:accent3>
        <a:srgbClr val="E6332A"/>
      </a:accent3>
      <a:accent4>
        <a:srgbClr val="B71E3F"/>
      </a:accent4>
      <a:accent5>
        <a:srgbClr val="9C5516"/>
      </a:accent5>
      <a:accent6>
        <a:srgbClr val="59211C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tx2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PowerPoint Master RUB">
  <a:themeElements>
    <a:clrScheme name="RUB">
      <a:dk1>
        <a:sysClr val="windowText" lastClr="000000"/>
      </a:dk1>
      <a:lt1>
        <a:sysClr val="window" lastClr="FFFFFF"/>
      </a:lt1>
      <a:dk2>
        <a:srgbClr val="003560"/>
      </a:dk2>
      <a:lt2>
        <a:srgbClr val="8DAE10"/>
      </a:lt2>
      <a:accent1>
        <a:srgbClr val="FFCC00"/>
      </a:accent1>
      <a:accent2>
        <a:srgbClr val="EE7203"/>
      </a:accent2>
      <a:accent3>
        <a:srgbClr val="E6332A"/>
      </a:accent3>
      <a:accent4>
        <a:srgbClr val="B71E3F"/>
      </a:accent4>
      <a:accent5>
        <a:srgbClr val="9C5516"/>
      </a:accent5>
      <a:accent6>
        <a:srgbClr val="59211C"/>
      </a:accent6>
      <a:hlink>
        <a:srgbClr val="000000"/>
      </a:hlink>
      <a:folHlink>
        <a:srgbClr val="000000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tx2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Master RUB</Template>
  <TotalTime>0</TotalTime>
  <Words>0</Words>
  <Application>onlyoffice/8.1.1.26</Application>
  <DocSecurity>0</DocSecurity>
  <PresentationFormat>On-screen Show (16:9)</PresentationFormat>
  <Paragraphs>0</Paragraphs>
  <Slides>85</Slides>
  <Notes>85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</vt:vector>
  </TitlesOfParts>
  <Manager>Eisenacher M, Uszkoreit J</Manager>
  <Company>Ruhr University Bochum, Medical Faculty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in Python</dc:title>
  <dc:subject/>
  <dc:creator>CUBiMed.RUB, Weber M, Winkelhardt D</dc:creator>
  <cp:keywords/>
  <dc:description/>
  <dc:identifier/>
  <dc:language/>
  <cp:lastModifiedBy>Weber, Maike (Maike.Weber@ruhr-uni-bochum.de)</cp:lastModifiedBy>
  <cp:revision>307</cp:revision>
  <dcterms:created xsi:type="dcterms:W3CDTF">2023-09-08T08:27:41Z</dcterms:created>
  <dcterms:modified xsi:type="dcterms:W3CDTF">2024-09-09T08:12:31Z</dcterms:modified>
  <cp:category/>
  <cp:contentStatus/>
  <cp:version/>
</cp:coreProperties>
</file>